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embeddedFontLst>
    <p:embeddedFont>
      <p:font typeface="Play"/>
      <p:regular r:id="rId15"/>
      <p:bold r:id="rId16"/>
    </p:embeddedFont>
    <p:embeddedFont>
      <p:font typeface="Helvetica Neue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jV8TUcWoIDnsD7R39ZKO6BXiW5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Play-regular.fntdata"/><Relationship Id="rId14" Type="http://schemas.openxmlformats.org/officeDocument/2006/relationships/slide" Target="slides/slide10.xml"/><Relationship Id="rId17" Type="http://schemas.openxmlformats.org/officeDocument/2006/relationships/font" Target="fonts/HelveticaNeue-regular.fntdata"/><Relationship Id="rId16" Type="http://schemas.openxmlformats.org/officeDocument/2006/relationships/font" Target="fonts/Play-bold.fntdata"/><Relationship Id="rId5" Type="http://schemas.openxmlformats.org/officeDocument/2006/relationships/slide" Target="slides/slide1.xml"/><Relationship Id="rId19" Type="http://schemas.openxmlformats.org/officeDocument/2006/relationships/font" Target="fonts/HelveticaNeue-italic.fntdata"/><Relationship Id="rId6" Type="http://schemas.openxmlformats.org/officeDocument/2006/relationships/slide" Target="slides/slide2.xml"/><Relationship Id="rId18" Type="http://schemas.openxmlformats.org/officeDocument/2006/relationships/font" Target="fonts/HelveticaNeue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051" y="0"/>
            <a:ext cx="1218894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86" name="Google Shape;86;p1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" name="Google Shape;88;p1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89" name="Google Shape;89;p1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6" name="Google Shape;96;p1"/>
          <p:cNvSpPr txBox="1"/>
          <p:nvPr>
            <p:ph type="ctrTitle"/>
          </p:nvPr>
        </p:nvSpPr>
        <p:spPr>
          <a:xfrm>
            <a:off x="789708" y="666351"/>
            <a:ext cx="10558405" cy="30443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b="0" i="0" lang="en-US" sz="4800" u="none" strike="noStrike">
                <a:solidFill>
                  <a:schemeClr val="lt1"/>
                </a:solidFill>
              </a:rPr>
              <a:t>Climate &amp; high school partner topics</a:t>
            </a:r>
            <a:br>
              <a:rPr lang="en-US" sz="4800">
                <a:solidFill>
                  <a:schemeClr val="lt1"/>
                </a:solidFill>
              </a:rPr>
            </a:br>
            <a:endParaRPr sz="4800">
              <a:solidFill>
                <a:schemeClr val="lt1"/>
              </a:solidFill>
            </a:endParaRPr>
          </a:p>
        </p:txBody>
      </p:sp>
      <p:sp>
        <p:nvSpPr>
          <p:cNvPr id="97" name="Google Shape;97;p1"/>
          <p:cNvSpPr txBox="1"/>
          <p:nvPr>
            <p:ph idx="1" type="subTitle"/>
          </p:nvPr>
        </p:nvSpPr>
        <p:spPr>
          <a:xfrm>
            <a:off x="789708" y="3866064"/>
            <a:ext cx="10558405" cy="22344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>
                <a:solidFill>
                  <a:schemeClr val="lt1"/>
                </a:solidFill>
              </a:rPr>
              <a:t>Jan 31 2025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/>
              <a:t>Break</a:t>
            </a:r>
            <a:endParaRPr/>
          </a:p>
        </p:txBody>
      </p:sp>
      <p:sp>
        <p:nvSpPr>
          <p:cNvPr id="270" name="Google Shape;270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3" name="Google Shape;103;p2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04" name="Google Shape;104;p2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" name="Google Shape;106;p2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07" name="Google Shape;107;p2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10" name="Google Shape;110;p2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7" name="Google Shape;117;p2"/>
          <p:cNvSpPr txBox="1"/>
          <p:nvPr>
            <p:ph type="title"/>
          </p:nvPr>
        </p:nvSpPr>
        <p:spPr>
          <a:xfrm>
            <a:off x="1014984" y="891712"/>
            <a:ext cx="5309616" cy="516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Short word or phrase from this week’s readings</a:t>
            </a:r>
            <a:endParaRPr/>
          </a:p>
        </p:txBody>
      </p:sp>
      <p:sp>
        <p:nvSpPr>
          <p:cNvPr id="118" name="Google Shape;118;p2"/>
          <p:cNvSpPr txBox="1"/>
          <p:nvPr>
            <p:ph idx="1" type="body"/>
          </p:nvPr>
        </p:nvSpPr>
        <p:spPr>
          <a:xfrm>
            <a:off x="6412302" y="891713"/>
            <a:ext cx="4584882" cy="51607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143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/>
          <p:nvPr/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Google Shape;125;p3"/>
          <p:cNvGrpSpPr/>
          <p:nvPr/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26" name="Google Shape;126;p3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3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29" name="Google Shape;129;p3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6" name="Google Shape;136;p3"/>
          <p:cNvSpPr txBox="1"/>
          <p:nvPr>
            <p:ph type="title"/>
          </p:nvPr>
        </p:nvSpPr>
        <p:spPr>
          <a:xfrm>
            <a:off x="786385" y="841248"/>
            <a:ext cx="5129600" cy="53400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Objective</a:t>
            </a:r>
            <a:endParaRPr/>
          </a:p>
        </p:txBody>
      </p:sp>
      <p:sp>
        <p:nvSpPr>
          <p:cNvPr id="137" name="Google Shape;137;p3"/>
          <p:cNvSpPr txBox="1"/>
          <p:nvPr>
            <p:ph idx="1" type="body"/>
          </p:nvPr>
        </p:nvSpPr>
        <p:spPr>
          <a:xfrm>
            <a:off x="6464410" y="841247"/>
            <a:ext cx="5070882" cy="53400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en-US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Practice deliberation for facilitating team decision-making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en-US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Map out what issues to consider when choosing between options as a team  </a:t>
            </a:r>
            <a:endParaRPr>
              <a:solidFill>
                <a:schemeClr val="dk2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en-US">
                <a:solidFill>
                  <a:schemeClr val="dk2"/>
                </a:solidFill>
              </a:rPr>
              <a:t>Time needed: 45 minutes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3" name="Google Shape;143;p4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44" name="Google Shape;144;p4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" name="Google Shape;146;p4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47" name="Google Shape;147;p4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" name="Google Shape;149;p4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0" name="Google Shape;150;p4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7" name="Google Shape;157;p4"/>
          <p:cNvSpPr txBox="1"/>
          <p:nvPr>
            <p:ph type="title"/>
          </p:nvPr>
        </p:nvSpPr>
        <p:spPr>
          <a:xfrm>
            <a:off x="1014984" y="908263"/>
            <a:ext cx="10158984" cy="6701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Friendly Debate</a:t>
            </a:r>
            <a:endParaRPr/>
          </a:p>
        </p:txBody>
      </p:sp>
      <p:sp>
        <p:nvSpPr>
          <p:cNvPr id="158" name="Google Shape;158;p4"/>
          <p:cNvSpPr txBox="1"/>
          <p:nvPr>
            <p:ph idx="1" type="body"/>
          </p:nvPr>
        </p:nvSpPr>
        <p:spPr>
          <a:xfrm>
            <a:off x="1014984" y="1796068"/>
            <a:ext cx="10158984" cy="4253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Should YPAR climate projects prioritize action research on an immediate local concern OR address broader interconnected social issues at larger scale?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>
                <a:solidFill>
                  <a:schemeClr val="lt1"/>
                </a:solidFill>
              </a:rPr>
              <a:t>Team A: </a:t>
            </a:r>
            <a:r>
              <a:rPr lang="en-US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Advocates for local focus on a specific concern (classroom, school, neighborhood)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>
                <a:solidFill>
                  <a:schemeClr val="lt1"/>
                </a:solidFill>
              </a:rPr>
              <a:t>Team B: </a:t>
            </a:r>
            <a:r>
              <a:rPr lang="en-US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Advocates for systemic level focus on multiple interconnected concerns (citywide, state 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" name="Google Shape;164;p5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65" name="Google Shape;165;p5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7" name="Google Shape;167;p5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68" name="Google Shape;168;p5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0" name="Google Shape;170;p5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1" name="Google Shape;171;p5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8" name="Google Shape;178;p5"/>
          <p:cNvSpPr txBox="1"/>
          <p:nvPr>
            <p:ph type="title"/>
          </p:nvPr>
        </p:nvSpPr>
        <p:spPr>
          <a:xfrm>
            <a:off x="1014984" y="908263"/>
            <a:ext cx="10158984" cy="870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Format</a:t>
            </a:r>
            <a:endParaRPr/>
          </a:p>
        </p:txBody>
      </p:sp>
      <p:sp>
        <p:nvSpPr>
          <p:cNvPr id="179" name="Google Shape;179;p5"/>
          <p:cNvSpPr txBox="1"/>
          <p:nvPr>
            <p:ph idx="1" type="body"/>
          </p:nvPr>
        </p:nvSpPr>
        <p:spPr>
          <a:xfrm>
            <a:off x="1014984" y="1778750"/>
            <a:ext cx="10158984" cy="4271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10 min: Team pre-debate prep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3 min: Team A opening statements by 1 member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3 min: Team B opening statements by 1member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6 min: Quick-fire rebuttals – each team has 3 minutes max (any member can speak)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2 min: Team B closing arguments by a different member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2 min: Team A closing arguments by a different member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5" name="Google Shape;185;p6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86" name="Google Shape;186;p6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6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89" name="Google Shape;189;p6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1" name="Google Shape;191;p6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2" name="Google Shape;192;p6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" name="Google Shape;199;p6"/>
          <p:cNvSpPr txBox="1"/>
          <p:nvPr>
            <p:ph type="title"/>
          </p:nvPr>
        </p:nvSpPr>
        <p:spPr>
          <a:xfrm>
            <a:off x="1014984" y="908263"/>
            <a:ext cx="10158984" cy="1033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Basic rules</a:t>
            </a:r>
            <a:endParaRPr/>
          </a:p>
        </p:txBody>
      </p:sp>
      <p:sp>
        <p:nvSpPr>
          <p:cNvPr id="200" name="Google Shape;200;p6"/>
          <p:cNvSpPr txBox="1"/>
          <p:nvPr>
            <p:ph idx="1" type="body"/>
          </p:nvPr>
        </p:nvSpPr>
        <p:spPr>
          <a:xfrm>
            <a:off x="1014984" y="2252030"/>
            <a:ext cx="8847473" cy="3797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lay"/>
              <a:buAutoNum type="arabicPeriod"/>
            </a:pPr>
            <a:r>
              <a:rPr lang="en-US">
                <a:solidFill>
                  <a:schemeClr val="lt1"/>
                </a:solidFill>
              </a:rPr>
              <a:t>Keep it collegial - we're exploring ideas together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lay"/>
              <a:buAutoNum type="arabicPeriod"/>
            </a:pPr>
            <a:r>
              <a:rPr lang="en-US">
                <a:solidFill>
                  <a:schemeClr val="lt1"/>
                </a:solidFill>
              </a:rPr>
              <a:t>One speaker at a time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lay"/>
              <a:buAutoNum type="arabicPeriod"/>
            </a:pPr>
            <a:r>
              <a:rPr lang="en-US">
                <a:solidFill>
                  <a:schemeClr val="lt1"/>
                </a:solidFill>
              </a:rPr>
              <a:t>Team members take turns to speak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lay"/>
              <a:buAutoNum type="arabicPeriod"/>
            </a:pPr>
            <a:r>
              <a:rPr lang="en-US">
                <a:solidFill>
                  <a:schemeClr val="lt1"/>
                </a:solidFill>
              </a:rPr>
              <a:t>Stay within time limits - moderator will give 1-minute signals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lay"/>
              <a:buAutoNum type="arabicPeriod"/>
            </a:pPr>
            <a:r>
              <a:rPr lang="en-US">
                <a:solidFill>
                  <a:schemeClr val="lt1"/>
                </a:solidFill>
              </a:rPr>
              <a:t>Support claims with evidence from readings &amp; team’s own synthesis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lay"/>
              <a:buAutoNum type="arabicPeriod"/>
            </a:pPr>
            <a:r>
              <a:rPr lang="en-US">
                <a:solidFill>
                  <a:schemeClr val="lt1"/>
                </a:solidFill>
              </a:rPr>
              <a:t>No interrupting other team's presentations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6" name="Google Shape;206;p7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207" name="Google Shape;207;p7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" name="Google Shape;209;p7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210" name="Google Shape;210;p7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2" name="Google Shape;212;p7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13" name="Google Shape;213;p7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" name="Google Shape;220;p7"/>
          <p:cNvSpPr txBox="1"/>
          <p:nvPr>
            <p:ph type="title"/>
          </p:nvPr>
        </p:nvSpPr>
        <p:spPr>
          <a:xfrm>
            <a:off x="1014984" y="908263"/>
            <a:ext cx="10158984" cy="1033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Play"/>
              <a:buNone/>
            </a:pPr>
            <a:r>
              <a:rPr lang="en-US" sz="4800">
                <a:solidFill>
                  <a:srgbClr val="FFFFFF"/>
                </a:solidFill>
              </a:rPr>
              <a:t>Suggested considerations for team prep &amp; rebuttal</a:t>
            </a:r>
            <a:endParaRPr sz="4800">
              <a:solidFill>
                <a:schemeClr val="lt1"/>
              </a:solidFill>
            </a:endParaRPr>
          </a:p>
        </p:txBody>
      </p:sp>
      <p:sp>
        <p:nvSpPr>
          <p:cNvPr id="221" name="Google Shape;221;p7"/>
          <p:cNvSpPr txBox="1"/>
          <p:nvPr>
            <p:ph idx="1" type="body"/>
          </p:nvPr>
        </p:nvSpPr>
        <p:spPr>
          <a:xfrm>
            <a:off x="1014984" y="2377009"/>
            <a:ext cx="4569387" cy="3672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1800">
                <a:solidFill>
                  <a:schemeClr val="lt1"/>
                </a:solidFill>
              </a:rPr>
              <a:t>Preparation 10 mins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YPAR and positive youth development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Restorative practices &amp; principles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Alignment with theory, local/global evidence, &amp; solutions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Implementation, capacity, sustainability, &amp; impact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Real-world application to Sayre context and beyond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Prepare rebuttal points</a:t>
            </a:r>
            <a:endParaRPr/>
          </a:p>
          <a:p>
            <a:pPr indent="-1143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222" name="Google Shape;222;p7"/>
          <p:cNvSpPr txBox="1"/>
          <p:nvPr/>
        </p:nvSpPr>
        <p:spPr>
          <a:xfrm>
            <a:off x="5733607" y="2416218"/>
            <a:ext cx="4569387" cy="3672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Rebuttal 3 mins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Counterpoints to the other team’s arguments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Potential risks, challenges,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Rationale for your own team’s arguments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E.g., strategies you will use to improve the benefits, mitigate risks</a:t>
            </a:r>
            <a:endParaRPr/>
          </a:p>
          <a:p>
            <a:pPr indent="-1143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8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8" name="Google Shape;228;p8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229" name="Google Shape;229;p8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1" name="Google Shape;231;p8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232" name="Google Shape;232;p8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4" name="Google Shape;234;p8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35" name="Google Shape;235;p8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2" name="Google Shape;242;p8"/>
          <p:cNvSpPr txBox="1"/>
          <p:nvPr>
            <p:ph type="title"/>
          </p:nvPr>
        </p:nvSpPr>
        <p:spPr>
          <a:xfrm>
            <a:off x="1014984" y="908263"/>
            <a:ext cx="10158984" cy="870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Debrief</a:t>
            </a:r>
            <a:endParaRPr/>
          </a:p>
        </p:txBody>
      </p:sp>
      <p:sp>
        <p:nvSpPr>
          <p:cNvPr id="243" name="Google Shape;243;p8"/>
          <p:cNvSpPr txBox="1"/>
          <p:nvPr>
            <p:ph idx="1" type="body"/>
          </p:nvPr>
        </p:nvSpPr>
        <p:spPr>
          <a:xfrm>
            <a:off x="1014984" y="1942026"/>
            <a:ext cx="10158984" cy="41078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lang="en-US" sz="2400">
                <a:solidFill>
                  <a:schemeClr val="lt1"/>
                </a:solidFill>
              </a:rPr>
              <a:t>How would we frame the range of approaches when engaging with youth? Can both approaches be combined?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lang="en-US" sz="2400">
                <a:solidFill>
                  <a:schemeClr val="lt1"/>
                </a:solidFill>
              </a:rPr>
              <a:t>How do broader patterns inform local interventions &amp; vice versa?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lang="en-US" sz="2400">
                <a:solidFill>
                  <a:schemeClr val="lt1"/>
                </a:solidFill>
              </a:rPr>
              <a:t>What do we anticipate are the practical challenges of implementing either approach?</a:t>
            </a:r>
            <a:endParaRPr sz="2400">
              <a:solidFill>
                <a:schemeClr val="lt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lang="en-US" sz="2400">
                <a:solidFill>
                  <a:schemeClr val="lt1"/>
                </a:solidFill>
              </a:rPr>
              <a:t>How would centering youth voices help us collectively to bridge the decision?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lang="en-US" sz="2400">
                <a:solidFill>
                  <a:schemeClr val="lt1"/>
                </a:solidFill>
              </a:rPr>
              <a:t>How do we balance youth empowerment with institutional constraints?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lang="en-US" sz="2400">
                <a:solidFill>
                  <a:schemeClr val="lt1"/>
                </a:solidFill>
              </a:rPr>
              <a:t>What metrics would we use to evaluate the success of both our process and the outcome?</a:t>
            </a:r>
            <a:endParaRPr sz="2400">
              <a:solidFill>
                <a:schemeClr val="lt1"/>
              </a:solidFill>
            </a:endParaRPr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/>
          <p:cNvSpPr/>
          <p:nvPr/>
        </p:nvSpPr>
        <p:spPr>
          <a:xfrm>
            <a:off x="0" y="0"/>
            <a:ext cx="1218895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9" name="Google Shape;249;p9"/>
          <p:cNvGrpSpPr/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250" name="Google Shape;250;p9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294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p9"/>
          <p:cNvGrpSpPr/>
          <p:nvPr/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253" name="Google Shape;253;p9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9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5" name="Google Shape;255;p9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56" name="Google Shape;256;p9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9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9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9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3" name="Google Shape;263;p9"/>
          <p:cNvSpPr txBox="1"/>
          <p:nvPr>
            <p:ph type="title"/>
          </p:nvPr>
        </p:nvSpPr>
        <p:spPr>
          <a:xfrm>
            <a:off x="1014984" y="891712"/>
            <a:ext cx="5309616" cy="516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US" sz="4800">
                <a:solidFill>
                  <a:schemeClr val="lt1"/>
                </a:solidFill>
              </a:rPr>
              <a:t>Plus/Delta</a:t>
            </a:r>
            <a:endParaRPr/>
          </a:p>
        </p:txBody>
      </p:sp>
      <p:sp>
        <p:nvSpPr>
          <p:cNvPr id="264" name="Google Shape;264;p9"/>
          <p:cNvSpPr txBox="1"/>
          <p:nvPr>
            <p:ph idx="1" type="body"/>
          </p:nvPr>
        </p:nvSpPr>
        <p:spPr>
          <a:xfrm>
            <a:off x="6412302" y="891713"/>
            <a:ext cx="4584882" cy="51607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1800">
                <a:solidFill>
                  <a:schemeClr val="lt1"/>
                </a:solidFill>
              </a:rPr>
              <a:t>Plus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1800">
                <a:solidFill>
                  <a:schemeClr val="lt1"/>
                </a:solidFill>
              </a:rPr>
              <a:t>Delta</a:t>
            </a:r>
            <a:endParaRPr/>
          </a:p>
          <a:p>
            <a:pPr indent="-1143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2025-01-30T01:15:51Z</dcterms:created>
  <dc:creator>Tan, Andy SL</dc:creator>
</cp:coreProperties>
</file>