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Play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hZ19ZtxAdomEOzgEps+Gh5YvRT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8c2b9384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d8c2b93848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8c2b93848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d8c2b93848_1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d7f372ed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d7f372e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method of investigating a problem and implementing a solution that involves the knowledge and leadership of adolescents in a process of sharing ideas and information, learning, and growth--with attention to theories involved in communication studies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d7f372ed2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d7f372ed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d7f372ed2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d7f372ed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growing and learning together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emphasize that the goal is to empower in response to the negative responses about youth in the </a:t>
            </a:r>
            <a:r>
              <a:rPr lang="en-US"/>
              <a:t>activity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most potential misalignment around “participatory”; distinction between who makes decisions and who participates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highlight empowerment that they’re making decisions as part of the participatory process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communication: what role does this play? → use broad definition, name the idea that we can systematically study communication / how information flows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define communication and research instead of using them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reword to remove jargon/make language accessible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proposal: include 2 slides—one summarizing each word, one joining them into a collective definition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 method of investigating a problem and implementing a solution that involves the knowledge and leadership of adolescents in a process of sharing ideas and information, learning, and growth--in collaboration with researchers and community members-- with attention to theories involved in communication studies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2d7f372ed2_9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2d7f372ed2_9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2d7f372ed2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2d7f372ed2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d7f372ed2_9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d7f372ed2_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what we find out in our research to make change happen.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d7f372ed2_9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d7f372ed2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d7f372ed2_9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d7f372ed2_9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d8c2b93848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d8c2b93848_1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d8c2b93848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d8c2b93848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8c2b9384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d8c2b93848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86" name="Google Shape;86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9" name="Google Shape;89;p1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"/>
          <p:cNvSpPr txBox="1"/>
          <p:nvPr>
            <p:ph type="ctrTitle"/>
          </p:nvPr>
        </p:nvSpPr>
        <p:spPr>
          <a:xfrm>
            <a:off x="789708" y="666351"/>
            <a:ext cx="10558405" cy="3044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Behavior change theory and interventions</a:t>
            </a:r>
            <a:br>
              <a:rPr lang="en-US" sz="4800">
                <a:solidFill>
                  <a:schemeClr val="lt1"/>
                </a:solidFill>
              </a:rPr>
            </a:br>
            <a:endParaRPr sz="4800">
              <a:solidFill>
                <a:schemeClr val="lt1"/>
              </a:solidFill>
            </a:endParaRPr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789708" y="3866064"/>
            <a:ext cx="10558405" cy="223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Feb 6</a:t>
            </a:r>
            <a:r>
              <a:rPr lang="en-US">
                <a:solidFill>
                  <a:schemeClr val="lt1"/>
                </a:solidFill>
              </a:rPr>
              <a:t>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9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72" name="Google Shape;272;p9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75" name="Google Shape;275;p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8" name="Google Shape;278;p9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9"/>
          <p:cNvSpPr txBox="1"/>
          <p:nvPr>
            <p:ph type="title"/>
          </p:nvPr>
        </p:nvSpPr>
        <p:spPr>
          <a:xfrm>
            <a:off x="1014984" y="891712"/>
            <a:ext cx="5309616" cy="516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Plus/Delta</a:t>
            </a:r>
            <a:endParaRPr/>
          </a:p>
        </p:txBody>
      </p:sp>
      <p:sp>
        <p:nvSpPr>
          <p:cNvPr id="286" name="Google Shape;286;p9"/>
          <p:cNvSpPr txBox="1"/>
          <p:nvPr>
            <p:ph idx="1" type="body"/>
          </p:nvPr>
        </p:nvSpPr>
        <p:spPr>
          <a:xfrm>
            <a:off x="6412302" y="891713"/>
            <a:ext cx="4584882" cy="5160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Plus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Delta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8c2b93848_1_4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g2d8c2b93848_1_41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93" name="Google Shape;293;g2d8c2b93848_1_4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8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2d8c2b93848_1_4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9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g2d8c2b93848_1_41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96" name="Google Shape;296;g2d8c2b93848_1_4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d8c2b93848_1_4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2d8c2b93848_1_41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99" name="Google Shape;299;g2d8c2b93848_1_41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d8c2b93848_1_41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d8c2b93848_1_41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d8c2b93848_1_41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d8c2b93848_1_41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d8c2b93848_1_41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2d8c2b93848_1_41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2d8c2b93848_1_4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Break</a:t>
            </a:r>
            <a:endParaRPr/>
          </a:p>
        </p:txBody>
      </p:sp>
      <p:sp>
        <p:nvSpPr>
          <p:cNvPr id="307" name="Google Shape;307;g2d8c2b93848_1_4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8c2b93848_1_6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g2d8c2b93848_1_61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314" name="Google Shape;314;g2d8c2b93848_1_6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8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d8c2b93848_1_6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9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g2d8c2b93848_1_61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317" name="Google Shape;317;g2d8c2b93848_1_6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d8c2b93848_1_6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g2d8c2b93848_1_61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320" name="Google Shape;320;g2d8c2b93848_1_61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d8c2b93848_1_61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d8c2b93848_1_61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d8c2b93848_1_61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d8c2b93848_1_61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d8c2b93848_1_61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2d8c2b93848_1_61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g2d8c2b93848_1_61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Debrief of Engagement Session (Feb 5)</a:t>
            </a:r>
            <a:endParaRPr/>
          </a:p>
        </p:txBody>
      </p:sp>
      <p:sp>
        <p:nvSpPr>
          <p:cNvPr id="328" name="Google Shape;328;g2d8c2b93848_1_61"/>
          <p:cNvSpPr txBox="1"/>
          <p:nvPr>
            <p:ph idx="1" type="body"/>
          </p:nvPr>
        </p:nvSpPr>
        <p:spPr>
          <a:xfrm>
            <a:off x="1014984" y="1942026"/>
            <a:ext cx="101589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Synthesis of the YPACR brainstorm activity -&gt; What is our working definition using Sayre students’ own words?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Plus/delta of how the session went with each small group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Others?</a:t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d7f372ed2_1_0"/>
          <p:cNvSpPr txBox="1"/>
          <p:nvPr>
            <p:ph type="title"/>
          </p:nvPr>
        </p:nvSpPr>
        <p:spPr>
          <a:xfrm>
            <a:off x="838200" y="365125"/>
            <a:ext cx="10515600" cy="42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YPARC</a:t>
            </a:r>
            <a:endParaRPr/>
          </a:p>
        </p:txBody>
      </p:sp>
      <p:sp>
        <p:nvSpPr>
          <p:cNvPr id="334" name="Google Shape;334;g32d7f372ed2_1_0"/>
          <p:cNvSpPr txBox="1"/>
          <p:nvPr>
            <p:ph idx="1" type="body"/>
          </p:nvPr>
        </p:nvSpPr>
        <p:spPr>
          <a:xfrm>
            <a:off x="838200" y="834675"/>
            <a:ext cx="10515600" cy="579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a research approach where </a:t>
            </a:r>
            <a:r>
              <a:rPr lang="en-US"/>
              <a:t>adults</a:t>
            </a:r>
            <a:r>
              <a:rPr lang="en-US"/>
              <a:t> support youth to use their knowledge and strengths to study issues that influence them and </a:t>
            </a:r>
            <a:r>
              <a:rPr lang="en-US"/>
              <a:t>ultimately</a:t>
            </a:r>
            <a:r>
              <a:rPr lang="en-US"/>
              <a:t> make a change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Youth: </a:t>
            </a:r>
            <a:r>
              <a:rPr lang="en-US">
                <a:highlight>
                  <a:srgbClr val="FFE599"/>
                </a:highlight>
              </a:rPr>
              <a:t>growing, learning</a:t>
            </a:r>
            <a:r>
              <a:rPr lang="en-US"/>
              <a:t> ; Participatory: balancing engagement from folks who have different experiences and expertise (and power) ; Action: achieving change ; Research: finding new information ; Communication: conversations, sharing ideas 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-US"/>
              <a:t>gathering and sharing information to achieve change while we learn and grow together, where youth are both enacting AND making decisions 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to empower youth to </a:t>
            </a:r>
            <a:r>
              <a:rPr lang="en-US">
                <a:highlight>
                  <a:srgbClr val="FFE599"/>
                </a:highlight>
              </a:rPr>
              <a:t>gather information and learn more about what they find meaningful/important</a:t>
            </a:r>
            <a:r>
              <a:rPr lang="en-US"/>
              <a:t> and use this research to enact change (through comm :))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youth and researchers work together to gather information and share ideas to </a:t>
            </a:r>
            <a:r>
              <a:rPr lang="en-US">
                <a:highlight>
                  <a:srgbClr val="FFE599"/>
                </a:highlight>
              </a:rPr>
              <a:t>create change in their communities</a:t>
            </a:r>
            <a:endParaRPr>
              <a:highlight>
                <a:srgbClr val="FFE599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59677"/>
              <a:buChar char="-"/>
            </a:pPr>
            <a:r>
              <a:rPr lang="en-US"/>
              <a:t>an approach to research that empowers youth to participate in </a:t>
            </a:r>
            <a:r>
              <a:rPr lang="en-US"/>
              <a:t>research</a:t>
            </a:r>
            <a:r>
              <a:rPr lang="en-US"/>
              <a:t> that directly affects them </a:t>
            </a:r>
            <a:r>
              <a:rPr lang="en-US">
                <a:highlight>
                  <a:srgbClr val="FFE599"/>
                </a:highlight>
              </a:rPr>
              <a:t>while allowing them to </a:t>
            </a:r>
            <a:r>
              <a:rPr lang="en-US" sz="3016">
                <a:highlight>
                  <a:srgbClr val="FFE599"/>
                </a:highlight>
              </a:rPr>
              <a:t>communicate important details regarding the topic</a:t>
            </a:r>
            <a:r>
              <a:rPr lang="en-US" sz="3016"/>
              <a:t>.</a:t>
            </a:r>
            <a:endParaRPr sz="3016"/>
          </a:p>
          <a:p>
            <a:pPr indent="-3743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700"/>
              <a:t>a method of investigating a problem and implementing a solution that involves the knowledge and leadership of adolescents in a participatory process, with attention to theories involved in communication studies </a:t>
            </a:r>
            <a:endParaRPr sz="2700"/>
          </a:p>
          <a:p>
            <a:pPr indent="-37433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d7f372ed2_1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Youth, Participatory, Action, Research in Communication</a:t>
            </a:r>
            <a:endParaRPr/>
          </a:p>
        </p:txBody>
      </p:sp>
      <p:sp>
        <p:nvSpPr>
          <p:cNvPr id="340" name="Google Shape;340;g32d7f372ed2_1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Y: Young people in a stage in life where they are developing their sense of self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P:</a:t>
            </a:r>
            <a:r>
              <a:rPr lang="en-US"/>
              <a:t> Coming together to share ideas and make decisions through collaborative activities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A:</a:t>
            </a:r>
            <a:r>
              <a:rPr lang="en-US"/>
              <a:t> Making change happen, based on what we know and learn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R: Investigation into a question or problem that involves gathering information, making meaning, and sharing findings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C: Sharing information and cooperating to reach understanding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d7f372ed2_1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Synthesized</a:t>
            </a:r>
            <a:r>
              <a:rPr lang="en-US"/>
              <a:t> definition</a:t>
            </a:r>
            <a:endParaRPr/>
          </a:p>
        </p:txBody>
      </p:sp>
      <p:sp>
        <p:nvSpPr>
          <p:cNvPr id="346" name="Google Shape;346;g32d7f372ed2_1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r>
              <a:rPr lang="en-US"/>
              <a:t> method of investigating a problem, gathering information, and implementing a solution that involves the knowledge of young leaders in a process of sharing ideas and information, learning, and growth—in collaboration with researchers and community members—with attention to sharing knowledge/information and reach community understanding.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2d7f372ed2_9_18"/>
          <p:cNvSpPr txBox="1"/>
          <p:nvPr>
            <p:ph idx="1" type="body"/>
          </p:nvPr>
        </p:nvSpPr>
        <p:spPr>
          <a:xfrm>
            <a:off x="57750" y="166550"/>
            <a:ext cx="3115800" cy="268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/>
              <a:t>Q1. How do you define youth?</a:t>
            </a:r>
            <a:endParaRPr b="1" sz="1900"/>
          </a:p>
          <a:p>
            <a:pPr indent="-3311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Young children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Young people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Me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Learning how to make decisions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People who are still learning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Young teens/child</a:t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52" name="Google Shape;352;g32d7f372ed2_9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250" y="-32060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2d7f372ed2_9_18"/>
          <p:cNvSpPr txBox="1"/>
          <p:nvPr>
            <p:ph idx="1" type="body"/>
          </p:nvPr>
        </p:nvSpPr>
        <p:spPr>
          <a:xfrm>
            <a:off x="57825" y="2602125"/>
            <a:ext cx="3115800" cy="409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/>
              <a:t>Q2. What does it mean to be a youth?</a:t>
            </a:r>
            <a:endParaRPr b="1" sz="1900"/>
          </a:p>
          <a:p>
            <a:pPr indent="-3311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Responsibilities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Age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Being naive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Making mistakes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Teenager (+)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Youth are the next up to make and build and learn things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Youth is the future of the world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Community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Being young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Still young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Still growing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Not a ton of life experience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Big imagination &amp; resilience</a:t>
            </a:r>
            <a:endParaRPr sz="1900"/>
          </a:p>
        </p:txBody>
      </p:sp>
      <p:sp>
        <p:nvSpPr>
          <p:cNvPr id="354" name="Google Shape;354;g32d7f372ed2_9_18"/>
          <p:cNvSpPr txBox="1"/>
          <p:nvPr>
            <p:ph idx="1" type="body"/>
          </p:nvPr>
        </p:nvSpPr>
        <p:spPr>
          <a:xfrm>
            <a:off x="8532375" y="166550"/>
            <a:ext cx="3609900" cy="378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/>
              <a:t>Q3. How are youth seen and treated in our society? </a:t>
            </a:r>
            <a:endParaRPr b="1" sz="1900"/>
          </a:p>
          <a:p>
            <a:pPr indent="-3311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Like we don’t know how we feel/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Mistaken as apathetic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Hope and strong ideals, and creativity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“Treat others as you’ll like to be treated” but they don’t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Unexperienced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Bad reputation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Learning from each other 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Be treated like children and adults at the same time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Immature, treated like they don’t know</a:t>
            </a:r>
            <a:endParaRPr sz="1900"/>
          </a:p>
          <a:p>
            <a:pPr indent="-33115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“Our youth is messed up” not good</a:t>
            </a:r>
            <a:endParaRPr sz="1900"/>
          </a:p>
        </p:txBody>
      </p:sp>
      <p:sp>
        <p:nvSpPr>
          <p:cNvPr id="355" name="Google Shape;355;g32d7f372ed2_9_18"/>
          <p:cNvSpPr txBox="1"/>
          <p:nvPr>
            <p:ph idx="1" type="body"/>
          </p:nvPr>
        </p:nvSpPr>
        <p:spPr>
          <a:xfrm>
            <a:off x="8597775" y="3784325"/>
            <a:ext cx="3408900" cy="30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900"/>
              <a:t>Q4. What does it mean for youth to lead? </a:t>
            </a:r>
            <a:endParaRPr b="1" sz="1900"/>
          </a:p>
          <a:p>
            <a:pPr indent="-3402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Speaking up for what’s right (++)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Coming together 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Setting an example (++)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To gain knowledge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Sharing ideas (++)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Not be a follower (++)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Being a role model (+)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To be your own person</a:t>
            </a:r>
            <a:endParaRPr sz="1900"/>
          </a:p>
          <a:p>
            <a:pPr indent="-34020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900"/>
              <a:t>Lead yourself before you can lead others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d7f372ed2_9_0"/>
          <p:cNvSpPr txBox="1"/>
          <p:nvPr>
            <p:ph idx="1" type="body"/>
          </p:nvPr>
        </p:nvSpPr>
        <p:spPr>
          <a:xfrm>
            <a:off x="224225" y="90875"/>
            <a:ext cx="3001500" cy="368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Q1. What does it mean to be participatory?</a:t>
            </a:r>
            <a:endParaRPr b="1"/>
          </a:p>
          <a:p>
            <a:pPr indent="-3000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Voluntary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Sharing thoughts (++)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Listening (+++)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Engaged (+++)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Everyone has a voice, equality of status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Paying attention (++)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Offering help when asked or needed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Offering help or trying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be involved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be intrigued (+)</a:t>
            </a:r>
            <a:br>
              <a:rPr lang="en-US"/>
            </a:br>
            <a:endParaRPr/>
          </a:p>
        </p:txBody>
      </p:sp>
      <p:pic>
        <p:nvPicPr>
          <p:cNvPr id="361" name="Google Shape;361;g32d7f372ed2_9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375" y="-6610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2d7f372ed2_9_0"/>
          <p:cNvSpPr txBox="1"/>
          <p:nvPr>
            <p:ph idx="1" type="body"/>
          </p:nvPr>
        </p:nvSpPr>
        <p:spPr>
          <a:xfrm>
            <a:off x="8709275" y="90875"/>
            <a:ext cx="3339000" cy="6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Q2. What are benefits and drawbacks of participation?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Benefits:</a:t>
            </a:r>
            <a:endParaRPr b="1"/>
          </a:p>
          <a:p>
            <a:pPr indent="-3000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Helping a friend with their feelings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Having a choice, free will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Practicing points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Getting an understanding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You help someone and get a good reputation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Hearing people out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Interesting subject or topic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Something that is good or fun that will affect you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Drawbacks:</a:t>
            </a:r>
            <a:endParaRPr b="1"/>
          </a:p>
          <a:p>
            <a:pPr indent="-3000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Not paying attention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Future consequences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Takes time and energy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</a:t>
            </a:r>
            <a:r>
              <a:rPr lang="en-US"/>
              <a:t>motional</a:t>
            </a:r>
            <a:r>
              <a:rPr lang="en-US"/>
              <a:t>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Not giving others a chance to participate and overdoing it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One way street</a:t>
            </a:r>
            <a:endParaRPr/>
          </a:p>
        </p:txBody>
      </p:sp>
      <p:sp>
        <p:nvSpPr>
          <p:cNvPr id="363" name="Google Shape;363;g32d7f372ed2_9_0"/>
          <p:cNvSpPr txBox="1"/>
          <p:nvPr>
            <p:ph idx="1" type="body"/>
          </p:nvPr>
        </p:nvSpPr>
        <p:spPr>
          <a:xfrm>
            <a:off x="179475" y="3615700"/>
            <a:ext cx="3001500" cy="30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Q3. Who usually gets to participate and decide?</a:t>
            </a:r>
            <a:endParaRPr b="1"/>
          </a:p>
          <a:p>
            <a:pPr indent="-3000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Student to participate (++)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Most people in power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Decide - Guardian (sometimes)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Police, authorities make decisions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Teacher</a:t>
            </a:r>
            <a:r>
              <a:rPr lang="en-US"/>
              <a:t> to decide (++++)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2d7f372ed2_9_23"/>
          <p:cNvSpPr txBox="1"/>
          <p:nvPr>
            <p:ph idx="1" type="body"/>
          </p:nvPr>
        </p:nvSpPr>
        <p:spPr>
          <a:xfrm>
            <a:off x="97500" y="178600"/>
            <a:ext cx="3666300" cy="32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Q1. When you hear the word action what do you think about?</a:t>
            </a:r>
            <a:endParaRPr b="1"/>
          </a:p>
          <a:p>
            <a:pPr indent="-30003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Something intense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Change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Movement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Making a difference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Action - to take a stronger response to something (+)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Firefighter and army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Current events</a:t>
            </a:r>
            <a:endParaRPr/>
          </a:p>
          <a:p>
            <a: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Someone being something like physically changing/ doing something</a:t>
            </a:r>
            <a:endParaRPr/>
          </a:p>
        </p:txBody>
      </p:sp>
      <p:pic>
        <p:nvPicPr>
          <p:cNvPr id="369" name="Google Shape;369;g32d7f372ed2_9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800" y="83825"/>
            <a:ext cx="4585874" cy="61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32d7f372ed2_9_23"/>
          <p:cNvSpPr txBox="1"/>
          <p:nvPr>
            <p:ph idx="1" type="body"/>
          </p:nvPr>
        </p:nvSpPr>
        <p:spPr>
          <a:xfrm>
            <a:off x="0" y="3616700"/>
            <a:ext cx="3666300" cy="294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Q2. What is action?</a:t>
            </a:r>
            <a:endParaRPr b="1"/>
          </a:p>
          <a:p>
            <a:pPr indent="-300037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Sudden</a:t>
            </a:r>
            <a:r>
              <a:rPr lang="en-US"/>
              <a:t> act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People doing things together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Storytelling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Taking control of something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Making change happen (+++)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When people protest against something that happens and voice it’s taking action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Doing something no one else wanted to do</a:t>
            </a:r>
            <a:endParaRPr/>
          </a:p>
        </p:txBody>
      </p:sp>
      <p:sp>
        <p:nvSpPr>
          <p:cNvPr id="371" name="Google Shape;371;g32d7f372ed2_9_23"/>
          <p:cNvSpPr txBox="1"/>
          <p:nvPr>
            <p:ph idx="1" type="body"/>
          </p:nvPr>
        </p:nvSpPr>
        <p:spPr>
          <a:xfrm>
            <a:off x="8481275" y="83825"/>
            <a:ext cx="3830100" cy="36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Q3. What are different types of action you seen, heard, or participated in?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Riots/ violence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Raising money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Protest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Political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Community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Self/personal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Contacting representatives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Unionizing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Voting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Law change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Marches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Sit ins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Public speaking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Social media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Sharing information in social media</a:t>
            </a:r>
            <a:endParaRPr/>
          </a:p>
        </p:txBody>
      </p:sp>
      <p:sp>
        <p:nvSpPr>
          <p:cNvPr id="372" name="Google Shape;372;g32d7f372ed2_9_23"/>
          <p:cNvSpPr txBox="1"/>
          <p:nvPr>
            <p:ph idx="1" type="body"/>
          </p:nvPr>
        </p:nvSpPr>
        <p:spPr>
          <a:xfrm>
            <a:off x="8547050" y="3558925"/>
            <a:ext cx="3830100" cy="13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Q4. What were the results? </a:t>
            </a:r>
            <a:endParaRPr b="1"/>
          </a:p>
          <a:p>
            <a:pPr indent="-291465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Can cause a change, good or bad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What taking action does - build respect, sometimes power, sometimes understanding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Positive</a:t>
            </a:r>
            <a:endParaRPr/>
          </a:p>
        </p:txBody>
      </p:sp>
      <p:sp>
        <p:nvSpPr>
          <p:cNvPr id="373" name="Google Shape;373;g32d7f372ed2_9_23"/>
          <p:cNvSpPr txBox="1"/>
          <p:nvPr>
            <p:ph idx="1" type="body"/>
          </p:nvPr>
        </p:nvSpPr>
        <p:spPr>
          <a:xfrm>
            <a:off x="8547050" y="4908925"/>
            <a:ext cx="3830100" cy="135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Q5. </a:t>
            </a:r>
            <a:r>
              <a:rPr b="1" lang="en-US"/>
              <a:t>Who</a:t>
            </a:r>
            <a:r>
              <a:rPr b="1" lang="en-US"/>
              <a:t> can take action? </a:t>
            </a:r>
            <a:endParaRPr b="1"/>
          </a:p>
          <a:p>
            <a:pPr indent="-291465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Myself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People who have power/ SCOTUS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Anybody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Anyone who can take action, no matter age, race, gender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2d7f372ed2_9_6"/>
          <p:cNvSpPr txBox="1"/>
          <p:nvPr>
            <p:ph idx="1" type="body"/>
          </p:nvPr>
        </p:nvSpPr>
        <p:spPr>
          <a:xfrm>
            <a:off x="70400" y="71400"/>
            <a:ext cx="3777000" cy="26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Q1. What does communication mean?</a:t>
            </a:r>
            <a:endParaRPr b="1"/>
          </a:p>
          <a:p>
            <a:pPr indent="-291465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Sharing how you feel/ information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Comunication is more than just talking it is so you can understand the view of another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Explaining and understanding (+)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talk and </a:t>
            </a:r>
            <a:r>
              <a:rPr lang="en-US"/>
              <a:t>understand</a:t>
            </a:r>
            <a:r>
              <a:rPr lang="en-US"/>
              <a:t> what or whom is talking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Sharing information of ideas (+)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Talking (++++)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Media</a:t>
            </a:r>
            <a:endParaRPr/>
          </a:p>
        </p:txBody>
      </p:sp>
      <p:pic>
        <p:nvPicPr>
          <p:cNvPr id="379" name="Google Shape;379;g32d7f372ed2_9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175" y="71400"/>
            <a:ext cx="4684051" cy="624540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2d7f372ed2_9_6"/>
          <p:cNvSpPr txBox="1"/>
          <p:nvPr>
            <p:ph idx="1" type="body"/>
          </p:nvPr>
        </p:nvSpPr>
        <p:spPr>
          <a:xfrm>
            <a:off x="70400" y="2646550"/>
            <a:ext cx="3701100" cy="228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Q2. Why do people communicate? </a:t>
            </a:r>
            <a:endParaRPr b="1"/>
          </a:p>
          <a:p>
            <a:pPr indent="-291465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get words across, to learn (+)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meet needs and cooperate with each other (+)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To understand each other/one another (+++)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Connecting</a:t>
            </a:r>
            <a:r>
              <a:rPr lang="en-US"/>
              <a:t> between people (+)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Get a better understanding of how people feel/ getting to know people</a:t>
            </a:r>
            <a:endParaRPr/>
          </a:p>
          <a:p>
            <a:pPr indent="-291465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Influence</a:t>
            </a:r>
            <a:endParaRPr/>
          </a:p>
        </p:txBody>
      </p:sp>
      <p:sp>
        <p:nvSpPr>
          <p:cNvPr id="381" name="Google Shape;381;g32d7f372ed2_9_6"/>
          <p:cNvSpPr txBox="1"/>
          <p:nvPr>
            <p:ph idx="1" type="body"/>
          </p:nvPr>
        </p:nvSpPr>
        <p:spPr>
          <a:xfrm>
            <a:off x="8648300" y="71400"/>
            <a:ext cx="3402000" cy="369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Q3. What are different ways  people communicate? 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By verbal or body communication, by email, text, etc. (++)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Media, newspapers, flyers, Zines, posters, Social media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 feel depending on the person you can communicate in any way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Eyes, eye contact/nonverbal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Honking horn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Sign language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Face to face, texting, phones, </a:t>
            </a:r>
            <a:r>
              <a:rPr lang="en-US"/>
              <a:t>computers</a:t>
            </a:r>
            <a:r>
              <a:rPr lang="en-US"/>
              <a:t>, art, music (++)</a:t>
            </a:r>
            <a:endParaRPr/>
          </a:p>
        </p:txBody>
      </p:sp>
      <p:sp>
        <p:nvSpPr>
          <p:cNvPr id="382" name="Google Shape;382;g32d7f372ed2_9_6"/>
          <p:cNvSpPr txBox="1"/>
          <p:nvPr>
            <p:ph idx="1" type="body"/>
          </p:nvPr>
        </p:nvSpPr>
        <p:spPr>
          <a:xfrm>
            <a:off x="8606900" y="3979725"/>
            <a:ext cx="3443400" cy="268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Q4. What are some ways people use communication to help others? 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Speech/ English classes (teaching)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Give empathy/support (++)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Share information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Calling/talking to a doctor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Giving advice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Government/lawyers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All responders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Encourage others</a:t>
            </a:r>
            <a:endParaRPr/>
          </a:p>
        </p:txBody>
      </p:sp>
      <p:sp>
        <p:nvSpPr>
          <p:cNvPr id="383" name="Google Shape;383;g32d7f372ed2_9_6"/>
          <p:cNvSpPr txBox="1"/>
          <p:nvPr>
            <p:ph idx="1" type="body"/>
          </p:nvPr>
        </p:nvSpPr>
        <p:spPr>
          <a:xfrm>
            <a:off x="36100" y="4851125"/>
            <a:ext cx="3735300" cy="19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Q5. What are some ways people use communication to harm others? 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It can be emotionally gruelling for some people to communicate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Cyber bullying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Judging, shaming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Using foul language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Telling lies, rumors, insults, bullying, hate speech (+)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04" name="Google Shape;104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07" name="Google Shape;107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10" name="Google Shape;110;p2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"/>
          <p:cNvSpPr txBox="1"/>
          <p:nvPr>
            <p:ph type="title"/>
          </p:nvPr>
        </p:nvSpPr>
        <p:spPr>
          <a:xfrm>
            <a:off x="1014984" y="891712"/>
            <a:ext cx="5309616" cy="516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Short word or phrase from this week’s readings</a:t>
            </a:r>
            <a:endParaRPr/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6412302" y="891713"/>
            <a:ext cx="4584882" cy="5160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2d7f372ed2_9_12"/>
          <p:cNvSpPr txBox="1"/>
          <p:nvPr>
            <p:ph idx="1" type="body"/>
          </p:nvPr>
        </p:nvSpPr>
        <p:spPr>
          <a:xfrm>
            <a:off x="126750" y="181350"/>
            <a:ext cx="3944700" cy="198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Q1. What is research?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Research is Want to know and Need to know (++++)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Science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Looking something up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Making sense of the world or gathering evidence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Getting information, gathering information</a:t>
            </a:r>
            <a:endParaRPr/>
          </a:p>
        </p:txBody>
      </p:sp>
      <p:pic>
        <p:nvPicPr>
          <p:cNvPr id="389" name="Google Shape;389;g32d7f372ed2_9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687" y="242700"/>
            <a:ext cx="4633375" cy="617782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32d7f372ed2_9_12"/>
          <p:cNvSpPr txBox="1"/>
          <p:nvPr>
            <p:ph idx="1" type="body"/>
          </p:nvPr>
        </p:nvSpPr>
        <p:spPr>
          <a:xfrm>
            <a:off x="126725" y="2250600"/>
            <a:ext cx="3887400" cy="23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Q2. What types of research have you done or heard about?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Schoolwork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About hobbies (games, cooking)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About climate change and overall about the world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Surveys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Brain scans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Gun violence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Historical research using the internet</a:t>
            </a:r>
            <a:endParaRPr/>
          </a:p>
        </p:txBody>
      </p:sp>
      <p:sp>
        <p:nvSpPr>
          <p:cNvPr id="391" name="Google Shape;391;g32d7f372ed2_9_12"/>
          <p:cNvSpPr txBox="1"/>
          <p:nvPr>
            <p:ph idx="1" type="body"/>
          </p:nvPr>
        </p:nvSpPr>
        <p:spPr>
          <a:xfrm>
            <a:off x="-59575" y="4460450"/>
            <a:ext cx="4073700" cy="23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Q3. How do people do research?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YouTube, Google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On computers and phones (coding)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Reading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Google (+++)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Interviews/talking to people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Observation, experiments, involvement (+)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Social media</a:t>
            </a:r>
            <a:endParaRPr/>
          </a:p>
        </p:txBody>
      </p:sp>
      <p:sp>
        <p:nvSpPr>
          <p:cNvPr id="392" name="Google Shape;392;g32d7f372ed2_9_12"/>
          <p:cNvSpPr txBox="1"/>
          <p:nvPr>
            <p:ph idx="1" type="body"/>
          </p:nvPr>
        </p:nvSpPr>
        <p:spPr>
          <a:xfrm>
            <a:off x="8846600" y="181350"/>
            <a:ext cx="3390600" cy="23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Q4. Who does research and why?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Everyone</a:t>
            </a:r>
            <a:r>
              <a:rPr lang="en-US"/>
              <a:t> (+++)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Get more info about things we don’t know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Scientists, journalists </a:t>
            </a:r>
            <a:r>
              <a:rPr lang="en-US"/>
              <a:t>(++)</a:t>
            </a:r>
            <a:r>
              <a:rPr lang="en-US"/>
              <a:t>, psychiatrists 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Students’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Teachers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Government</a:t>
            </a:r>
            <a:endParaRPr/>
          </a:p>
        </p:txBody>
      </p:sp>
      <p:sp>
        <p:nvSpPr>
          <p:cNvPr id="393" name="Google Shape;393;g32d7f372ed2_9_12"/>
          <p:cNvSpPr txBox="1"/>
          <p:nvPr>
            <p:ph idx="1" type="body"/>
          </p:nvPr>
        </p:nvSpPr>
        <p:spPr>
          <a:xfrm>
            <a:off x="8846600" y="2485050"/>
            <a:ext cx="3390600" cy="39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Q5. How do you feel about research?</a:t>
            </a:r>
            <a:endParaRPr b="1"/>
          </a:p>
          <a:p>
            <a:pPr indent="-29146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Interested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It’s okay, depends on the context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That it’s good to research information that you don’t know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Research is always good so you understand and are positive about something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Excited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 feel like research is something that has helped move humanity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Important because you find out things</a:t>
            </a:r>
            <a:endParaRPr/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en-US"/>
              <a:t>Helpful (+)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8c2b93848_1_8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g2d8c2b93848_1_86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400" name="Google Shape;400;g2d8c2b93848_1_8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8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2d8c2b93848_1_8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9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g2d8c2b93848_1_86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403" name="Google Shape;403;g2d8c2b93848_1_8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2d8c2b93848_1_8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g2d8c2b93848_1_86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406" name="Google Shape;406;g2d8c2b93848_1_86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2d8c2b93848_1_86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2d8c2b93848_1_86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2d8c2b93848_1_86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2d8c2b93848_1_86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d8c2b93848_1_86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d8c2b93848_1_86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g2d8c2b93848_1_86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lang="en-US" sz="3920">
                <a:solidFill>
                  <a:schemeClr val="lt1"/>
                </a:solidFill>
              </a:rPr>
              <a:t>Planning Next Engagement Session (Feb 12)</a:t>
            </a:r>
            <a:endParaRPr sz="3559"/>
          </a:p>
        </p:txBody>
      </p:sp>
      <p:sp>
        <p:nvSpPr>
          <p:cNvPr id="414" name="Google Shape;414;g2d8c2b93848_1_86"/>
          <p:cNvSpPr txBox="1"/>
          <p:nvPr>
            <p:ph idx="1" type="body"/>
          </p:nvPr>
        </p:nvSpPr>
        <p:spPr>
          <a:xfrm>
            <a:off x="1014984" y="1942026"/>
            <a:ext cx="101589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Outline of planned engagement session #2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What materials do we have to prepare?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8c2b93848_1_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d8c2b93848_1_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426" name="Google Shape;426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26" name="Google Shape;126;p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9" name="Google Shape;129;p3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/>
          <p:nvPr>
            <p:ph type="title"/>
          </p:nvPr>
        </p:nvSpPr>
        <p:spPr>
          <a:xfrm>
            <a:off x="786385" y="841248"/>
            <a:ext cx="5129600" cy="5340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Objective</a:t>
            </a:r>
            <a:endParaRPr/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6464410" y="841247"/>
            <a:ext cx="5070882" cy="5340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 </a:t>
            </a:r>
            <a:r>
              <a:rPr lang="en-US">
                <a:solidFill>
                  <a:schemeClr val="dk2"/>
                </a:solidFill>
              </a:rPr>
              <a:t>creating a “napkin pitch”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facilitating team </a:t>
            </a:r>
            <a:r>
              <a:rPr lang="en-US">
                <a:solidFill>
                  <a:schemeClr val="dk2"/>
                </a:solidFill>
              </a:rPr>
              <a:t>brainstorming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Map out </a:t>
            </a:r>
            <a:r>
              <a:rPr lang="en-US">
                <a:solidFill>
                  <a:schemeClr val="dk2"/>
                </a:solidFill>
              </a:rPr>
              <a:t>how theory might be applied in practice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chemeClr val="dk2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>
                <a:solidFill>
                  <a:schemeClr val="dk2"/>
                </a:solidFill>
              </a:rPr>
              <a:t>Time needed: 55 minutes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4" name="Google Shape;144;p4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47" name="Google Shape;147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0" name="Google Shape;150;p4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4"/>
          <p:cNvSpPr txBox="1"/>
          <p:nvPr>
            <p:ph type="title"/>
          </p:nvPr>
        </p:nvSpPr>
        <p:spPr>
          <a:xfrm>
            <a:off x="1014984" y="908263"/>
            <a:ext cx="10158984" cy="670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Modified Napkin pitch</a:t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1014984" y="1796068"/>
            <a:ext cx="10158984" cy="425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i="1" lang="en-US">
                <a:solidFill>
                  <a:schemeClr val="lt1"/>
                </a:solidFill>
              </a:rPr>
              <a:t>The idea of a “napkin pitch” is from design thinking</a:t>
            </a:r>
            <a:endParaRPr i="1">
              <a:solidFill>
                <a:schemeClr val="lt1"/>
              </a:solidFill>
            </a:endParaRPr>
          </a:p>
          <a:p>
            <a:pPr indent="-220027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8571"/>
              <a:buChar char="•"/>
            </a:pPr>
            <a:r>
              <a:rPr i="1" lang="en-US" sz="1400">
                <a:solidFill>
                  <a:schemeClr val="lt1"/>
                </a:solidFill>
              </a:rPr>
              <a:t>*(this version modified from an idea developed by Jeanne Liedtka)</a:t>
            </a:r>
            <a:endParaRPr sz="1400"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We will do a version focused on interventions to motivate people to talk about climate change and heat or green spaces in their neighborhoods</a:t>
            </a:r>
            <a:endParaRPr>
              <a:solidFill>
                <a:schemeClr val="lt1"/>
              </a:solidFill>
            </a:endParaRPr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64285"/>
              <a:buChar char="•"/>
            </a:pPr>
            <a:r>
              <a:rPr lang="en-US">
                <a:solidFill>
                  <a:schemeClr val="lt1"/>
                </a:solidFill>
              </a:rPr>
              <a:t>Several of your reaction papers talked about efficacy and talking about climate change can be a precursor to collective action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65" name="Google Shape;165;p5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8" name="Google Shape;168;p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1" name="Google Shape;171;p5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5"/>
          <p:cNvSpPr txBox="1"/>
          <p:nvPr>
            <p:ph type="title"/>
          </p:nvPr>
        </p:nvSpPr>
        <p:spPr>
          <a:xfrm>
            <a:off x="1014984" y="908263"/>
            <a:ext cx="10158984" cy="870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Format</a:t>
            </a:r>
            <a:endParaRPr/>
          </a:p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1014984" y="1778750"/>
            <a:ext cx="10158984" cy="4271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5</a:t>
            </a:r>
            <a:r>
              <a:rPr lang="en-US" sz="2400">
                <a:solidFill>
                  <a:schemeClr val="lt1"/>
                </a:solidFill>
              </a:rPr>
              <a:t> min: In pairs– choose a specific behavior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15 min: craft your napkin pitch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3+3</a:t>
            </a:r>
            <a:r>
              <a:rPr lang="en-US" sz="2400">
                <a:solidFill>
                  <a:schemeClr val="lt1"/>
                </a:solidFill>
              </a:rPr>
              <a:t> min: get feedback from another pair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9 min: refine your idea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10 minutes [two minutes per pair]: share out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10 minutes: debrief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6" name="Google Shape;186;p6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9" name="Google Shape;189;p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2" name="Google Shape;192;p6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6"/>
          <p:cNvSpPr txBox="1"/>
          <p:nvPr>
            <p:ph type="title"/>
          </p:nvPr>
        </p:nvSpPr>
        <p:spPr>
          <a:xfrm>
            <a:off x="1014984" y="908263"/>
            <a:ext cx="10158984" cy="1033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Basic rules</a:t>
            </a:r>
            <a:endParaRPr/>
          </a:p>
        </p:txBody>
      </p:sp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1014984" y="2252030"/>
            <a:ext cx="8847473" cy="379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AutoNum type="arabicPeriod"/>
            </a:pPr>
            <a:r>
              <a:rPr lang="en-US">
                <a:solidFill>
                  <a:schemeClr val="lt1"/>
                </a:solidFill>
              </a:rPr>
              <a:t>Focus on at least one theory or idea from this week’s readings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AutoNum type="arabicPeriod"/>
            </a:pPr>
            <a:r>
              <a:rPr lang="en-US">
                <a:solidFill>
                  <a:schemeClr val="lt1"/>
                </a:solidFill>
              </a:rPr>
              <a:t>Consider a specific community that you choose as your focal group</a:t>
            </a:r>
            <a:endParaRPr>
              <a:solidFill>
                <a:schemeClr val="lt1"/>
              </a:solidFill>
            </a:endParaRPr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US">
                <a:solidFill>
                  <a:schemeClr val="lt1"/>
                </a:solidFill>
              </a:rPr>
              <a:t>You can answer your questions with words or sketches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8c2b93848_1_2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g2d8c2b93848_1_20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07" name="Google Shape;207;g2d8c2b93848_1_20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8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2d8c2b93848_1_20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94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g2d8c2b93848_1_20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10" name="Google Shape;210;g2d8c2b93848_1_20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d8c2b93848_1_20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g2d8c2b93848_1_20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13" name="Google Shape;213;g2d8c2b93848_1_20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d8c2b93848_1_20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d8c2b93848_1_20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d8c2b93848_1_20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d8c2b93848_1_20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d8c2b93848_1_20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d8c2b93848_1_20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2d8c2b93848_1_20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Napkin pitch basics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g2d8c2b93848_1_20"/>
          <p:cNvSpPr txBox="1"/>
          <p:nvPr>
            <p:ph idx="1" type="body"/>
          </p:nvPr>
        </p:nvSpPr>
        <p:spPr>
          <a:xfrm>
            <a:off x="1014980" y="1778750"/>
            <a:ext cx="39777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Need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unmet need does this serve?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For whom?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Benefit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How will the people receiving the intervention benefit?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How will the community benefit?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Who else will benefit?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22" name="Google Shape;222;g2d8c2b93848_1_20"/>
          <p:cNvSpPr txBox="1"/>
          <p:nvPr>
            <p:ph idx="1" type="body"/>
          </p:nvPr>
        </p:nvSpPr>
        <p:spPr>
          <a:xfrm>
            <a:off x="5497625" y="1734825"/>
            <a:ext cx="60960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Approach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is the theory we are working from?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Who is the intervention for?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are the key features of the approach? What are the different ways that the intervention could meet the need?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exists already in the community (assets, capabilities) that we can leverage in our project?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Other considerations</a:t>
            </a:r>
            <a:endParaRPr b="1"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else already exists that might meet this need?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are the risks?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What other partners are necessary?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>
                <a:solidFill>
                  <a:schemeClr val="lt1"/>
                </a:solidFill>
              </a:rPr>
              <a:t>How to ensure youth leadership in brainstorming interventions, while providing necessary support?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9" name="Google Shape;229;p7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32" name="Google Shape;232;p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7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5" name="Google Shape;235;p7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7"/>
          <p:cNvSpPr txBox="1"/>
          <p:nvPr>
            <p:ph type="title"/>
          </p:nvPr>
        </p:nvSpPr>
        <p:spPr>
          <a:xfrm>
            <a:off x="1014984" y="908263"/>
            <a:ext cx="10158984" cy="1033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"/>
              <a:buNone/>
            </a:pPr>
            <a:r>
              <a:rPr lang="en-US" sz="4800">
                <a:solidFill>
                  <a:srgbClr val="FFFFFF"/>
                </a:solidFill>
              </a:rPr>
              <a:t>Suggested considerations for team prep 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43" name="Google Shape;243;p7"/>
          <p:cNvSpPr txBox="1"/>
          <p:nvPr>
            <p:ph idx="1" type="body"/>
          </p:nvPr>
        </p:nvSpPr>
        <p:spPr>
          <a:xfrm>
            <a:off x="1014984" y="2377009"/>
            <a:ext cx="4569387" cy="367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1800">
                <a:solidFill>
                  <a:schemeClr val="lt1"/>
                </a:solidFill>
              </a:rPr>
              <a:t>Preparation 10 mins</a:t>
            </a:r>
            <a:endParaRPr/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How might this intervention build efficacy?</a:t>
            </a:r>
            <a:endParaRPr/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How can we bridge individual and collective efforts?</a:t>
            </a:r>
            <a:endParaRPr/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Alignment with theory, local/global evidence, &amp; solutions</a:t>
            </a:r>
            <a:endParaRPr/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Implementation, capacity, sustainability, &amp; impact</a:t>
            </a:r>
            <a:endParaRPr/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Real-world application to your context and beyond</a:t>
            </a:r>
            <a:endParaRPr sz="1800">
              <a:solidFill>
                <a:schemeClr val="lt1"/>
              </a:solidFill>
            </a:endParaRPr>
          </a:p>
          <a:p>
            <a:pPr indent="-2200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800">
                <a:solidFill>
                  <a:schemeClr val="lt1"/>
                </a:solidFill>
              </a:rPr>
              <a:t>Consider ways to integrate youth leadership and perspectives in ideation phase</a:t>
            </a:r>
            <a:endParaRPr sz="18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5733607" y="2416218"/>
            <a:ext cx="4569387" cy="367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Feedback for colleagues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Does the intervention capture the key variable(s) from the chosen theory?</a:t>
            </a:r>
            <a:endParaRPr sz="2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8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51" name="Google Shape;251;p8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54" name="Google Shape;254;p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7" name="Google Shape;257;p8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8"/>
          <p:cNvSpPr txBox="1"/>
          <p:nvPr>
            <p:ph type="title"/>
          </p:nvPr>
        </p:nvSpPr>
        <p:spPr>
          <a:xfrm>
            <a:off x="1014984" y="908263"/>
            <a:ext cx="10158984" cy="870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Debrief</a:t>
            </a:r>
            <a:endParaRPr/>
          </a:p>
        </p:txBody>
      </p:sp>
      <p:sp>
        <p:nvSpPr>
          <p:cNvPr id="265" name="Google Shape;265;p8"/>
          <p:cNvSpPr txBox="1"/>
          <p:nvPr>
            <p:ph idx="1" type="body"/>
          </p:nvPr>
        </p:nvSpPr>
        <p:spPr>
          <a:xfrm>
            <a:off x="1014984" y="1942026"/>
            <a:ext cx="10158984" cy="4107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∙"/>
            </a:pPr>
            <a:r>
              <a:rPr lang="en-US" sz="2400">
                <a:solidFill>
                  <a:schemeClr val="lt1"/>
                </a:solidFill>
              </a:rPr>
              <a:t>Do the theories you considered fit the task at hand (bridging individual and collective action to address climate change/ conversation)?</a:t>
            </a:r>
            <a:endParaRPr sz="24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∙"/>
            </a:pPr>
            <a:r>
              <a:rPr lang="en-US" sz="2400">
                <a:solidFill>
                  <a:schemeClr val="lt1"/>
                </a:solidFill>
              </a:rPr>
              <a:t>How would we frame the range of approaches when engaging with youth?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∙"/>
            </a:pPr>
            <a:r>
              <a:rPr lang="en-US" sz="2400">
                <a:solidFill>
                  <a:schemeClr val="lt1"/>
                </a:solidFill>
              </a:rPr>
              <a:t>How do broader patterns inform local interventions &amp; vice versa?</a:t>
            </a:r>
            <a:endParaRPr sz="2400"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∙"/>
            </a:pPr>
            <a:r>
              <a:rPr lang="en-US" sz="2400">
                <a:solidFill>
                  <a:schemeClr val="lt1"/>
                </a:solidFill>
              </a:rPr>
              <a:t>How would centering youth voices change the intervention approach?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∙"/>
            </a:pPr>
            <a:r>
              <a:rPr lang="en-US" sz="2400">
                <a:solidFill>
                  <a:schemeClr val="lt1"/>
                </a:solidFill>
              </a:rPr>
              <a:t>What metrics would we use to evaluate the success of the interventions you chose?</a:t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2025-01-30T01:15:51Z</dcterms:created>
  <dc:creator>Tan, Andy SL</dc:creator>
</cp:coreProperties>
</file>