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Lexend Light"/>
      <p:regular r:id="rId19"/>
      <p:bold r:id="rId20"/>
    </p:embeddedFont>
    <p:embeddedFont>
      <p:font typeface="Lexend Medium"/>
      <p:regular r:id="rId21"/>
      <p:bold r:id="rId22"/>
    </p:embeddedFont>
    <p:embeddedFont>
      <p:font typeface="DM Sans SemiBold"/>
      <p:regular r:id="rId23"/>
      <p:bold r:id="rId24"/>
      <p:italic r:id="rId25"/>
      <p:boldItalic r:id="rId26"/>
    </p:embeddedFont>
    <p:embeddedFont>
      <p:font typeface="Lexend"/>
      <p:regular r:id="rId27"/>
      <p:bold r:id="rId28"/>
    </p:embeddedFont>
    <p:embeddedFont>
      <p:font typeface="DM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Light-bold.fntdata"/><Relationship Id="rId22" Type="http://schemas.openxmlformats.org/officeDocument/2006/relationships/font" Target="fonts/LexendMedium-bold.fntdata"/><Relationship Id="rId21" Type="http://schemas.openxmlformats.org/officeDocument/2006/relationships/font" Target="fonts/LexendMedium-regular.fntdata"/><Relationship Id="rId24" Type="http://schemas.openxmlformats.org/officeDocument/2006/relationships/font" Target="fonts/DMSansSemiBold-bold.fntdata"/><Relationship Id="rId23" Type="http://schemas.openxmlformats.org/officeDocument/2006/relationships/font" Target="fonts/DMSans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SemiBold-boldItalic.fntdata"/><Relationship Id="rId25" Type="http://schemas.openxmlformats.org/officeDocument/2006/relationships/font" Target="fonts/DMSansSemiBold-italic.fntdata"/><Relationship Id="rId28" Type="http://schemas.openxmlformats.org/officeDocument/2006/relationships/font" Target="fonts/Lexend-bold.fntdata"/><Relationship Id="rId27" Type="http://schemas.openxmlformats.org/officeDocument/2006/relationships/font" Target="fonts/Lexe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-italic.fntdata"/><Relationship Id="rId30" Type="http://schemas.openxmlformats.org/officeDocument/2006/relationships/font" Target="fonts/DM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DM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exendLigh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c58f5fe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4c58f5fe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4a264f09c5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4a264f09c5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4a264f09c5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4a264f09c5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4a264f09c5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4a264f09c5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4a264f09c5_0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4a264f09c5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a264f09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4a264f09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4a264f09c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4a264f09c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4c58f5fef4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4c58f5fef4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discussion with parents (in Sweden) the less </a:t>
            </a:r>
            <a:r>
              <a:rPr lang="en"/>
              <a:t>likely</a:t>
            </a:r>
            <a:r>
              <a:rPr lang="en"/>
              <a:t> they deemphasize the seriousness of the 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4a264f09c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4a264f09c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discussion with parents (in Sweden) the less likely they deemphasize the seriousness of the 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4a264f09c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4a264f09c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4a264f09c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4a264f09c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discussion with parents (in Sweden) the less likely they deemphasize the seriousness of the 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4c58f5fef4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4c58f5fef4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4a264f09c5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4a264f09c5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16485" y="2712675"/>
            <a:ext cx="5311200" cy="18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2606" y="832000"/>
            <a:ext cx="2434500" cy="6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" name="Google Shape;12;p2"/>
          <p:cNvCxnSpPr/>
          <p:nvPr/>
        </p:nvCxnSpPr>
        <p:spPr>
          <a:xfrm>
            <a:off x="244425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5866315" y="66973"/>
            <a:ext cx="2954947" cy="4587953"/>
            <a:chOff x="5866315" y="130139"/>
            <a:chExt cx="2954947" cy="4587953"/>
          </a:xfrm>
        </p:grpSpPr>
        <p:grpSp>
          <p:nvGrpSpPr>
            <p:cNvPr id="14" name="Google Shape;14;p2"/>
            <p:cNvGrpSpPr/>
            <p:nvPr/>
          </p:nvGrpSpPr>
          <p:grpSpPr>
            <a:xfrm rot="1800044">
              <a:off x="7145788" y="375652"/>
              <a:ext cx="1341270" cy="1340671"/>
              <a:chOff x="2441905" y="1248288"/>
              <a:chExt cx="1341300" cy="13407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2442055" y="1248288"/>
                <a:ext cx="1341000" cy="13407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-945">
                <a:off x="2567155" y="1373238"/>
                <a:ext cx="1090800" cy="1090800"/>
              </a:xfrm>
              <a:prstGeom prst="flowChartConnector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 rot="2400131">
              <a:off x="7078016" y="3672082"/>
              <a:ext cx="868477" cy="868477"/>
              <a:chOff x="5015268" y="2960846"/>
              <a:chExt cx="868500" cy="86850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5015268" y="2960846"/>
                <a:ext cx="868500" cy="868500"/>
              </a:xfrm>
              <a:prstGeom prst="roundRect">
                <a:avLst>
                  <a:gd fmla="val 14552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133918" y="3105078"/>
                <a:ext cx="631200" cy="580035"/>
                <a:chOff x="5133582" y="3105408"/>
                <a:chExt cx="631200" cy="580035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4902">
                  <a:off x="5133582" y="3105858"/>
                  <a:ext cx="631201" cy="192300"/>
                </a:xfrm>
                <a:prstGeom prst="flowChartConnector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4902">
                  <a:off x="5133582" y="3300756"/>
                  <a:ext cx="631201" cy="192300"/>
                </a:xfrm>
                <a:prstGeom prst="flowChartConnector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 rot="-4902">
                  <a:off x="5133582" y="3492693"/>
                  <a:ext cx="631201" cy="192300"/>
                </a:xfrm>
                <a:prstGeom prst="flowChartConnector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</p:grpSp>
        </p:grpSp>
        <p:grpSp>
          <p:nvGrpSpPr>
            <p:cNvPr id="23" name="Google Shape;23;p2"/>
            <p:cNvGrpSpPr/>
            <p:nvPr/>
          </p:nvGrpSpPr>
          <p:grpSpPr>
            <a:xfrm rot="-600240">
              <a:off x="5979971" y="2008184"/>
              <a:ext cx="2727635" cy="1547250"/>
              <a:chOff x="6121180" y="1963945"/>
              <a:chExt cx="2727900" cy="1547400"/>
            </a:xfrm>
          </p:grpSpPr>
          <p:sp>
            <p:nvSpPr>
              <p:cNvPr id="24" name="Google Shape;24;p2"/>
              <p:cNvSpPr/>
              <p:nvPr/>
            </p:nvSpPr>
            <p:spPr>
              <a:xfrm rot="756">
                <a:off x="6121180" y="1964245"/>
                <a:ext cx="2727900" cy="1546800"/>
              </a:xfrm>
              <a:prstGeom prst="roundRect">
                <a:avLst>
                  <a:gd fmla="val 8047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5398209">
                <a:off x="7302225" y="2489024"/>
                <a:ext cx="575700" cy="497400"/>
              </a:xfrm>
              <a:prstGeom prst="triangle">
                <a:avLst>
                  <a:gd fmla="val 50000" name="adj"/>
                </a:avLst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-839923">
              <a:off x="6099076" y="520245"/>
              <a:ext cx="889199" cy="1584298"/>
              <a:chOff x="3614175" y="406175"/>
              <a:chExt cx="889200" cy="1584300"/>
            </a:xfrm>
          </p:grpSpPr>
          <p:sp>
            <p:nvSpPr>
              <p:cNvPr id="27" name="Google Shape;27;p2"/>
              <p:cNvSpPr/>
              <p:nvPr/>
            </p:nvSpPr>
            <p:spPr>
              <a:xfrm rot="4652">
                <a:off x="3615375" y="406774"/>
                <a:ext cx="886801" cy="1583102"/>
              </a:xfrm>
              <a:prstGeom prst="roundRect">
                <a:avLst>
                  <a:gd fmla="val 11359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4290">
                <a:off x="3698175" y="488088"/>
                <a:ext cx="721201" cy="1100701"/>
              </a:xfrm>
              <a:prstGeom prst="roundRect">
                <a:avLst>
                  <a:gd fmla="val 8619" name="adj"/>
                </a:avLst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5431">
                <a:off x="3682773" y="1655743"/>
                <a:ext cx="752005" cy="252558"/>
              </a:xfrm>
              <a:prstGeom prst="flowChartTerminator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30" name="Google Shape;30;p2"/>
            <p:cNvSpPr/>
            <p:nvPr/>
          </p:nvSpPr>
          <p:spPr>
            <a:xfrm>
              <a:off x="6830386" y="186612"/>
              <a:ext cx="464700" cy="402300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42824" y="3481655"/>
              <a:ext cx="325200" cy="325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88974" y="1467844"/>
              <a:ext cx="325200" cy="325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2400046">
              <a:off x="6545745" y="3772294"/>
              <a:ext cx="428439" cy="42843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4" name="Google Shape;34;p2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2"/>
          <p:cNvSpPr txBox="1"/>
          <p:nvPr>
            <p:ph idx="2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6" name="Google Shape;36;p2"/>
          <p:cNvSpPr txBox="1"/>
          <p:nvPr>
            <p:ph idx="3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2" name="Google Shape;82;p14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3" name="Google Shape;83;p14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4" name="Google Shape;84;p14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" name="Google Shape;85;p14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" name="Google Shape;86;p14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0" name="Google Shape;90;p15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8" name="Google Shape;98;p16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5" name="Google Shape;105;p17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6" name="Google Shape;106;p17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7" name="Google Shape;107;p17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5" name="Google Shape;115;p18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6" name="Google Shape;116;p18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7" name="Google Shape;117;p18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8" name="Google Shape;118;p18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9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5" name="Google Shape;125;p20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0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0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1" name="Google Shape;131;p20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" name="Google Shape;39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4" name="Google Shape;134;p21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1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1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7" name="Google Shape;137;p21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1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2" name="Google Shape;142;p21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3" name="Google Shape;143;p21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3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3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3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3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3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23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23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23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3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3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with Image">
  <p:cSld name="TITLE_1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4"/>
          <p:cNvCxnSpPr/>
          <p:nvPr/>
        </p:nvCxnSpPr>
        <p:spPr>
          <a:xfrm>
            <a:off x="244425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63" name="Google Shape;163;p24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64" name="Google Shape;164;p24"/>
          <p:cNvSpPr txBox="1"/>
          <p:nvPr>
            <p:ph type="title"/>
          </p:nvPr>
        </p:nvSpPr>
        <p:spPr>
          <a:xfrm>
            <a:off x="146450" y="186951"/>
            <a:ext cx="4506900" cy="25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Lexend"/>
              <a:buNone/>
              <a:defRPr sz="4000"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24"/>
          <p:cNvSpPr txBox="1"/>
          <p:nvPr>
            <p:ph idx="3" type="body"/>
          </p:nvPr>
        </p:nvSpPr>
        <p:spPr>
          <a:xfrm>
            <a:off x="5145950" y="230050"/>
            <a:ext cx="3420900" cy="17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66" name="Google Shape;166;p24"/>
          <p:cNvSpPr/>
          <p:nvPr>
            <p:ph idx="4" type="pic"/>
          </p:nvPr>
        </p:nvSpPr>
        <p:spPr>
          <a:xfrm>
            <a:off x="5256200" y="1554480"/>
            <a:ext cx="3200400" cy="451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s 1">
  <p:cSld name="TITLE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25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71" name="Google Shape;171;p25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72" name="Google Shape;172;p25"/>
          <p:cNvSpPr txBox="1"/>
          <p:nvPr>
            <p:ph type="title"/>
          </p:nvPr>
        </p:nvSpPr>
        <p:spPr>
          <a:xfrm>
            <a:off x="146450" y="182880"/>
            <a:ext cx="45069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Lexend"/>
              <a:buNone/>
              <a:defRPr sz="4000"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25"/>
          <p:cNvSpPr txBox="1"/>
          <p:nvPr>
            <p:ph idx="3" type="body"/>
          </p:nvPr>
        </p:nvSpPr>
        <p:spPr>
          <a:xfrm>
            <a:off x="157138" y="3840480"/>
            <a:ext cx="25836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74" name="Google Shape;174;p25"/>
          <p:cNvSpPr txBox="1"/>
          <p:nvPr>
            <p:ph idx="4" type="body"/>
          </p:nvPr>
        </p:nvSpPr>
        <p:spPr>
          <a:xfrm>
            <a:off x="3280200" y="3840480"/>
            <a:ext cx="25836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idx="5" type="body"/>
          </p:nvPr>
        </p:nvSpPr>
        <p:spPr>
          <a:xfrm>
            <a:off x="6406288" y="3840480"/>
            <a:ext cx="25836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76" name="Google Shape;176;p25"/>
          <p:cNvSpPr txBox="1"/>
          <p:nvPr>
            <p:ph idx="6" type="subTitle"/>
          </p:nvPr>
        </p:nvSpPr>
        <p:spPr>
          <a:xfrm>
            <a:off x="154113" y="3566150"/>
            <a:ext cx="2586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77" name="Google Shape;177;p25"/>
          <p:cNvSpPr txBox="1"/>
          <p:nvPr>
            <p:ph idx="7" type="subTitle"/>
          </p:nvPr>
        </p:nvSpPr>
        <p:spPr>
          <a:xfrm>
            <a:off x="3280200" y="3566160"/>
            <a:ext cx="258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78" name="Google Shape;178;p25"/>
          <p:cNvSpPr txBox="1"/>
          <p:nvPr>
            <p:ph idx="8" type="subTitle"/>
          </p:nvPr>
        </p:nvSpPr>
        <p:spPr>
          <a:xfrm>
            <a:off x="6406288" y="3566160"/>
            <a:ext cx="258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s 2">
  <p:cSld name="TITLE_1_1_1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6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26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83" name="Google Shape;183;p26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84" name="Google Shape;184;p26"/>
          <p:cNvSpPr txBox="1"/>
          <p:nvPr>
            <p:ph type="title"/>
          </p:nvPr>
        </p:nvSpPr>
        <p:spPr>
          <a:xfrm>
            <a:off x="708600" y="1371600"/>
            <a:ext cx="3441600" cy="9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26"/>
          <p:cNvSpPr txBox="1"/>
          <p:nvPr>
            <p:ph idx="3" type="body"/>
          </p:nvPr>
        </p:nvSpPr>
        <p:spPr>
          <a:xfrm>
            <a:off x="708600" y="2414025"/>
            <a:ext cx="32943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86" name="Google Shape;186;p26"/>
          <p:cNvSpPr txBox="1"/>
          <p:nvPr>
            <p:ph idx="4" type="body"/>
          </p:nvPr>
        </p:nvSpPr>
        <p:spPr>
          <a:xfrm>
            <a:off x="4114800" y="1538254"/>
            <a:ext cx="22413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5" type="subTitle"/>
          </p:nvPr>
        </p:nvSpPr>
        <p:spPr>
          <a:xfrm>
            <a:off x="4114800" y="1263925"/>
            <a:ext cx="22437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88" name="Google Shape;188;p26"/>
          <p:cNvSpPr txBox="1"/>
          <p:nvPr>
            <p:ph idx="6" type="body"/>
          </p:nvPr>
        </p:nvSpPr>
        <p:spPr>
          <a:xfrm>
            <a:off x="6492240" y="1538254"/>
            <a:ext cx="22413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89" name="Google Shape;189;p26"/>
          <p:cNvSpPr txBox="1"/>
          <p:nvPr>
            <p:ph idx="7" type="subTitle"/>
          </p:nvPr>
        </p:nvSpPr>
        <p:spPr>
          <a:xfrm>
            <a:off x="6492240" y="1263925"/>
            <a:ext cx="22437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90" name="Google Shape;190;p26"/>
          <p:cNvSpPr txBox="1"/>
          <p:nvPr>
            <p:ph idx="8" type="body"/>
          </p:nvPr>
        </p:nvSpPr>
        <p:spPr>
          <a:xfrm>
            <a:off x="4114800" y="3763029"/>
            <a:ext cx="22413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91" name="Google Shape;191;p26"/>
          <p:cNvSpPr txBox="1"/>
          <p:nvPr>
            <p:ph idx="9" type="subTitle"/>
          </p:nvPr>
        </p:nvSpPr>
        <p:spPr>
          <a:xfrm>
            <a:off x="4114800" y="3488700"/>
            <a:ext cx="22437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92" name="Google Shape;192;p26"/>
          <p:cNvSpPr txBox="1"/>
          <p:nvPr>
            <p:ph idx="13" type="body"/>
          </p:nvPr>
        </p:nvSpPr>
        <p:spPr>
          <a:xfrm>
            <a:off x="6492240" y="3763029"/>
            <a:ext cx="22413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193" name="Google Shape;193;p26"/>
          <p:cNvSpPr txBox="1"/>
          <p:nvPr>
            <p:ph idx="14" type="subTitle"/>
          </p:nvPr>
        </p:nvSpPr>
        <p:spPr>
          <a:xfrm>
            <a:off x="6492240" y="3488700"/>
            <a:ext cx="22437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Left ">
  <p:cSld name="TITLE_1_1_1_1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27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98" name="Google Shape;198;p27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99" name="Google Shape;199;p27"/>
          <p:cNvSpPr txBox="1"/>
          <p:nvPr>
            <p:ph type="title"/>
          </p:nvPr>
        </p:nvSpPr>
        <p:spPr>
          <a:xfrm>
            <a:off x="708600" y="1371600"/>
            <a:ext cx="3294300" cy="9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p27"/>
          <p:cNvSpPr txBox="1"/>
          <p:nvPr>
            <p:ph idx="3" type="body"/>
          </p:nvPr>
        </p:nvSpPr>
        <p:spPr>
          <a:xfrm>
            <a:off x="708600" y="2414025"/>
            <a:ext cx="32943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Right">
  <p:cSld name="TITLE_1_1_1_1_1_2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28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8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05" name="Google Shape;205;p28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06" name="Google Shape;206;p28"/>
          <p:cNvSpPr txBox="1"/>
          <p:nvPr>
            <p:ph type="title"/>
          </p:nvPr>
        </p:nvSpPr>
        <p:spPr>
          <a:xfrm>
            <a:off x="5366000" y="1371600"/>
            <a:ext cx="3294300" cy="9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3" type="body"/>
          </p:nvPr>
        </p:nvSpPr>
        <p:spPr>
          <a:xfrm>
            <a:off x="5366000" y="2414025"/>
            <a:ext cx="32943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lank">
  <p:cSld name="TITLE_1_1_1_1_1_2_2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29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9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9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12" name="Google Shape;212;p29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Top">
  <p:cSld name="TITLE_1_1_1_1_1_2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30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30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30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17" name="Google Shape;217;p30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18" name="Google Shape;218;p30"/>
          <p:cNvSpPr txBox="1"/>
          <p:nvPr>
            <p:ph type="title"/>
          </p:nvPr>
        </p:nvSpPr>
        <p:spPr>
          <a:xfrm>
            <a:off x="146450" y="186948"/>
            <a:ext cx="4506900" cy="11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Lexend"/>
              <a:buNone/>
              <a:defRPr sz="4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" name="Google Shape;219;p30"/>
          <p:cNvSpPr txBox="1"/>
          <p:nvPr>
            <p:ph idx="3" type="body"/>
          </p:nvPr>
        </p:nvSpPr>
        <p:spPr>
          <a:xfrm>
            <a:off x="5028550" y="230050"/>
            <a:ext cx="3538200" cy="17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Q">
  <p:cSld name="TITLE_1_1_1_1_1_2_1_2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5023625" y="657479"/>
            <a:ext cx="3538200" cy="8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cxnSp>
        <p:nvCxnSpPr>
          <p:cNvPr id="222" name="Google Shape;222;p31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31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31"/>
          <p:cNvSpPr txBox="1"/>
          <p:nvPr>
            <p:ph idx="2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25" name="Google Shape;225;p31"/>
          <p:cNvSpPr txBox="1"/>
          <p:nvPr>
            <p:ph idx="3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26" name="Google Shape;226;p31"/>
          <p:cNvSpPr txBox="1"/>
          <p:nvPr>
            <p:ph type="title"/>
          </p:nvPr>
        </p:nvSpPr>
        <p:spPr>
          <a:xfrm>
            <a:off x="146450" y="186948"/>
            <a:ext cx="4506900" cy="12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Lexend"/>
              <a:buNone/>
              <a:defRPr sz="4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" name="Google Shape;227;p31"/>
          <p:cNvSpPr txBox="1"/>
          <p:nvPr>
            <p:ph idx="4" type="subTitle"/>
          </p:nvPr>
        </p:nvSpPr>
        <p:spPr>
          <a:xfrm>
            <a:off x="5023625" y="218925"/>
            <a:ext cx="35382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28" name="Google Shape;228;p31"/>
          <p:cNvSpPr txBox="1"/>
          <p:nvPr>
            <p:ph idx="5" type="body"/>
          </p:nvPr>
        </p:nvSpPr>
        <p:spPr>
          <a:xfrm>
            <a:off x="5023625" y="2214467"/>
            <a:ext cx="3538200" cy="8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29" name="Google Shape;229;p31"/>
          <p:cNvSpPr txBox="1"/>
          <p:nvPr>
            <p:ph idx="6" type="subTitle"/>
          </p:nvPr>
        </p:nvSpPr>
        <p:spPr>
          <a:xfrm>
            <a:off x="5023625" y="1775913"/>
            <a:ext cx="35382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30" name="Google Shape;230;p31"/>
          <p:cNvSpPr txBox="1"/>
          <p:nvPr>
            <p:ph idx="7" type="body"/>
          </p:nvPr>
        </p:nvSpPr>
        <p:spPr>
          <a:xfrm>
            <a:off x="5023625" y="3771454"/>
            <a:ext cx="3538200" cy="8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31" name="Google Shape;231;p31"/>
          <p:cNvSpPr txBox="1"/>
          <p:nvPr>
            <p:ph idx="8" type="subTitle"/>
          </p:nvPr>
        </p:nvSpPr>
        <p:spPr>
          <a:xfrm>
            <a:off x="5023625" y="3332900"/>
            <a:ext cx="35382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TITLE_1_1_1_1_1_2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32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32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36" name="Google Shape;236;p32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37" name="Google Shape;237;p32"/>
          <p:cNvSpPr txBox="1"/>
          <p:nvPr>
            <p:ph type="title"/>
          </p:nvPr>
        </p:nvSpPr>
        <p:spPr>
          <a:xfrm>
            <a:off x="146450" y="186949"/>
            <a:ext cx="45069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Lexend"/>
              <a:buNone/>
              <a:defRPr sz="4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p32"/>
          <p:cNvSpPr txBox="1"/>
          <p:nvPr>
            <p:ph idx="3" type="body"/>
          </p:nvPr>
        </p:nvSpPr>
        <p:spPr>
          <a:xfrm>
            <a:off x="146450" y="2054029"/>
            <a:ext cx="34200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39" name="Google Shape;239;p32"/>
          <p:cNvSpPr txBox="1"/>
          <p:nvPr>
            <p:ph idx="4" type="subTitle"/>
          </p:nvPr>
        </p:nvSpPr>
        <p:spPr>
          <a:xfrm>
            <a:off x="146450" y="1615475"/>
            <a:ext cx="342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40" name="Google Shape;240;p32"/>
          <p:cNvSpPr txBox="1"/>
          <p:nvPr>
            <p:ph idx="5" type="body"/>
          </p:nvPr>
        </p:nvSpPr>
        <p:spPr>
          <a:xfrm>
            <a:off x="146450" y="3418408"/>
            <a:ext cx="34200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41" name="Google Shape;241;p32"/>
          <p:cNvSpPr txBox="1"/>
          <p:nvPr>
            <p:ph idx="6" type="subTitle"/>
          </p:nvPr>
        </p:nvSpPr>
        <p:spPr>
          <a:xfrm>
            <a:off x="146450" y="2979854"/>
            <a:ext cx="342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42" name="Google Shape;242;p32"/>
          <p:cNvSpPr txBox="1"/>
          <p:nvPr>
            <p:ph idx="7" type="body"/>
          </p:nvPr>
        </p:nvSpPr>
        <p:spPr>
          <a:xfrm>
            <a:off x="3879320" y="2054029"/>
            <a:ext cx="34200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43" name="Google Shape;243;p32"/>
          <p:cNvSpPr txBox="1"/>
          <p:nvPr>
            <p:ph idx="8" type="subTitle"/>
          </p:nvPr>
        </p:nvSpPr>
        <p:spPr>
          <a:xfrm>
            <a:off x="3879320" y="1615475"/>
            <a:ext cx="342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44" name="Google Shape;244;p32"/>
          <p:cNvSpPr txBox="1"/>
          <p:nvPr>
            <p:ph idx="9" type="body"/>
          </p:nvPr>
        </p:nvSpPr>
        <p:spPr>
          <a:xfrm>
            <a:off x="3879320" y="3418408"/>
            <a:ext cx="34200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45" name="Google Shape;245;p32"/>
          <p:cNvSpPr txBox="1"/>
          <p:nvPr>
            <p:ph idx="13" type="subTitle"/>
          </p:nvPr>
        </p:nvSpPr>
        <p:spPr>
          <a:xfrm>
            <a:off x="3879320" y="2979854"/>
            <a:ext cx="342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Lexend Light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s">
  <p:cSld name="TITLE_1_1_1_1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Google Shape;247;p33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33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33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50" name="Google Shape;250;p33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51" name="Google Shape;251;p33"/>
          <p:cNvSpPr txBox="1"/>
          <p:nvPr>
            <p:ph idx="3" type="body"/>
          </p:nvPr>
        </p:nvSpPr>
        <p:spPr>
          <a:xfrm>
            <a:off x="538138" y="490548"/>
            <a:ext cx="25836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52" name="Google Shape;252;p33"/>
          <p:cNvSpPr txBox="1"/>
          <p:nvPr>
            <p:ph idx="4" type="body"/>
          </p:nvPr>
        </p:nvSpPr>
        <p:spPr>
          <a:xfrm>
            <a:off x="3280200" y="490548"/>
            <a:ext cx="25836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53" name="Google Shape;253;p33"/>
          <p:cNvSpPr txBox="1"/>
          <p:nvPr>
            <p:ph idx="5" type="body"/>
          </p:nvPr>
        </p:nvSpPr>
        <p:spPr>
          <a:xfrm>
            <a:off x="6025288" y="490548"/>
            <a:ext cx="25836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54" name="Google Shape;254;p33"/>
          <p:cNvSpPr txBox="1"/>
          <p:nvPr>
            <p:ph idx="6" type="subTitle"/>
          </p:nvPr>
        </p:nvSpPr>
        <p:spPr>
          <a:xfrm>
            <a:off x="535113" y="216218"/>
            <a:ext cx="2586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55" name="Google Shape;255;p33"/>
          <p:cNvSpPr txBox="1"/>
          <p:nvPr>
            <p:ph idx="7" type="subTitle"/>
          </p:nvPr>
        </p:nvSpPr>
        <p:spPr>
          <a:xfrm>
            <a:off x="3280200" y="216228"/>
            <a:ext cx="258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56" name="Google Shape;256;p33"/>
          <p:cNvSpPr txBox="1"/>
          <p:nvPr>
            <p:ph idx="8" type="subTitle"/>
          </p:nvPr>
        </p:nvSpPr>
        <p:spPr>
          <a:xfrm>
            <a:off x="6025288" y="216228"/>
            <a:ext cx="258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Phone Blank">
  <p:cSld name="TITLE_1_1_1_1_1_1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/>
          <p:nvPr/>
        </p:nvSpPr>
        <p:spPr>
          <a:xfrm>
            <a:off x="4830625" y="579550"/>
            <a:ext cx="3188700" cy="6824700"/>
          </a:xfrm>
          <a:prstGeom prst="roundRect">
            <a:avLst>
              <a:gd fmla="val 16566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9" name="Google Shape;259;p34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4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61" name="Google Shape;261;p34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62" name="Google Shape;262;p34"/>
          <p:cNvSpPr txBox="1"/>
          <p:nvPr>
            <p:ph type="title"/>
          </p:nvPr>
        </p:nvSpPr>
        <p:spPr>
          <a:xfrm>
            <a:off x="708600" y="1371600"/>
            <a:ext cx="3441600" cy="9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3" name="Google Shape;263;p34"/>
          <p:cNvSpPr txBox="1"/>
          <p:nvPr>
            <p:ph idx="3" type="body"/>
          </p:nvPr>
        </p:nvSpPr>
        <p:spPr>
          <a:xfrm>
            <a:off x="708600" y="2414025"/>
            <a:ext cx="32943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sp>
        <p:nvSpPr>
          <p:cNvPr id="264" name="Google Shape;264;p34"/>
          <p:cNvSpPr/>
          <p:nvPr/>
        </p:nvSpPr>
        <p:spPr>
          <a:xfrm>
            <a:off x="4625575" y="4726725"/>
            <a:ext cx="3598800" cy="41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65" name="Google Shape;265;p34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Phone with Image">
  <p:cSld name="TITLE_1_1_1_1_1_1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35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69" name="Google Shape;269;p35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70" name="Google Shape;270;p35"/>
          <p:cNvSpPr txBox="1"/>
          <p:nvPr>
            <p:ph type="title"/>
          </p:nvPr>
        </p:nvSpPr>
        <p:spPr>
          <a:xfrm>
            <a:off x="708600" y="1371600"/>
            <a:ext cx="3441600" cy="9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1" name="Google Shape;271;p35"/>
          <p:cNvSpPr txBox="1"/>
          <p:nvPr>
            <p:ph idx="3" type="body"/>
          </p:nvPr>
        </p:nvSpPr>
        <p:spPr>
          <a:xfrm>
            <a:off x="708600" y="2414025"/>
            <a:ext cx="32943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/>
            </a:lvl9pPr>
          </a:lstStyle>
          <a:p/>
        </p:txBody>
      </p:sp>
      <p:cxnSp>
        <p:nvCxnSpPr>
          <p:cNvPr id="272" name="Google Shape;272;p35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35"/>
          <p:cNvSpPr/>
          <p:nvPr>
            <p:ph idx="4" type="pic"/>
          </p:nvPr>
        </p:nvSpPr>
        <p:spPr>
          <a:xfrm>
            <a:off x="4839625" y="589800"/>
            <a:ext cx="3169800" cy="6802500"/>
          </a:xfrm>
          <a:prstGeom prst="roundRect">
            <a:avLst>
              <a:gd fmla="val 16574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 Library">
  <p:cSld name="TITLE_1_1_1_1_1_1_1_1_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/>
          <p:nvPr>
            <p:ph idx="2" type="pic"/>
          </p:nvPr>
        </p:nvSpPr>
        <p:spPr>
          <a:xfrm>
            <a:off x="4506725" y="1592725"/>
            <a:ext cx="4389000" cy="2724900"/>
          </a:xfrm>
          <a:prstGeom prst="roundRect">
            <a:avLst>
              <a:gd fmla="val 7298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36"/>
          <p:cNvSpPr/>
          <p:nvPr>
            <p:ph idx="3" type="pic"/>
          </p:nvPr>
        </p:nvSpPr>
        <p:spPr>
          <a:xfrm>
            <a:off x="2058025" y="1592725"/>
            <a:ext cx="1947600" cy="2724900"/>
          </a:xfrm>
          <a:prstGeom prst="roundRect">
            <a:avLst>
              <a:gd fmla="val 800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36"/>
          <p:cNvSpPr/>
          <p:nvPr>
            <p:ph idx="4" type="pic"/>
          </p:nvPr>
        </p:nvSpPr>
        <p:spPr>
          <a:xfrm>
            <a:off x="244425" y="1592725"/>
            <a:ext cx="1312500" cy="2724900"/>
          </a:xfrm>
          <a:prstGeom prst="roundRect">
            <a:avLst>
              <a:gd fmla="val 16574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36"/>
          <p:cNvSpPr txBox="1"/>
          <p:nvPr/>
        </p:nvSpPr>
        <p:spPr>
          <a:xfrm>
            <a:off x="244424" y="1093100"/>
            <a:ext cx="1312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</a:t>
            </a:r>
            <a:endParaRPr/>
          </a:p>
        </p:txBody>
      </p:sp>
      <p:sp>
        <p:nvSpPr>
          <p:cNvPr id="279" name="Google Shape;279;p36"/>
          <p:cNvSpPr txBox="1"/>
          <p:nvPr/>
        </p:nvSpPr>
        <p:spPr>
          <a:xfrm>
            <a:off x="2047975" y="1093100"/>
            <a:ext cx="1967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endParaRPr/>
          </a:p>
        </p:txBody>
      </p:sp>
      <p:sp>
        <p:nvSpPr>
          <p:cNvPr id="280" name="Google Shape;280;p36"/>
          <p:cNvSpPr txBox="1"/>
          <p:nvPr/>
        </p:nvSpPr>
        <p:spPr>
          <a:xfrm>
            <a:off x="4506725" y="1093100"/>
            <a:ext cx="44100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endParaRPr/>
          </a:p>
        </p:txBody>
      </p:sp>
      <p:cxnSp>
        <p:nvCxnSpPr>
          <p:cNvPr id="281" name="Google Shape;281;p36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36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36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84" name="Google Shape;284;p36"/>
          <p:cNvSpPr txBox="1"/>
          <p:nvPr>
            <p:ph idx="5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 Library - No Images">
  <p:cSld name="TITLE_1_1_1_1_1_1_1_1_1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/>
          <p:nvPr/>
        </p:nvSpPr>
        <p:spPr>
          <a:xfrm>
            <a:off x="244424" y="1093100"/>
            <a:ext cx="1312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</a:t>
            </a:r>
            <a:endParaRPr/>
          </a:p>
        </p:txBody>
      </p:sp>
      <p:sp>
        <p:nvSpPr>
          <p:cNvPr id="287" name="Google Shape;287;p37"/>
          <p:cNvSpPr txBox="1"/>
          <p:nvPr/>
        </p:nvSpPr>
        <p:spPr>
          <a:xfrm>
            <a:off x="2047950" y="1093100"/>
            <a:ext cx="1967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endParaRPr/>
          </a:p>
        </p:txBody>
      </p:sp>
      <p:sp>
        <p:nvSpPr>
          <p:cNvPr id="288" name="Google Shape;288;p37"/>
          <p:cNvSpPr txBox="1"/>
          <p:nvPr/>
        </p:nvSpPr>
        <p:spPr>
          <a:xfrm>
            <a:off x="4506675" y="1093100"/>
            <a:ext cx="44100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endParaRPr/>
          </a:p>
        </p:txBody>
      </p:sp>
      <p:cxnSp>
        <p:nvCxnSpPr>
          <p:cNvPr id="289" name="Google Shape;289;p37"/>
          <p:cNvCxnSpPr/>
          <p:nvPr/>
        </p:nvCxnSpPr>
        <p:spPr>
          <a:xfrm>
            <a:off x="245938" y="4726725"/>
            <a:ext cx="86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37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37"/>
          <p:cNvSpPr txBox="1"/>
          <p:nvPr>
            <p:ph idx="1" type="body"/>
          </p:nvPr>
        </p:nvSpPr>
        <p:spPr>
          <a:xfrm>
            <a:off x="2657270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2" name="Google Shape;292;p37"/>
          <p:cNvSpPr txBox="1"/>
          <p:nvPr>
            <p:ph idx="2" type="body"/>
          </p:nvPr>
        </p:nvSpPr>
        <p:spPr>
          <a:xfrm>
            <a:off x="155625" y="4726725"/>
            <a:ext cx="14928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4">
          <p15:clr>
            <a:srgbClr val="E46962"/>
          </p15:clr>
        </p15:guide>
        <p15:guide id="2" pos="5617">
          <p15:clr>
            <a:srgbClr val="E46962"/>
          </p15:clr>
        </p15:guide>
        <p15:guide id="3" orient="horz" pos="2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6" name="Google Shape;66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9800" y="108525"/>
            <a:ext cx="88068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Lexend Medium"/>
              <a:buNone/>
              <a:defRPr sz="70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9800" y="2829950"/>
            <a:ext cx="8520600" cy="1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1460" y="4726725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/>
          <p:nvPr>
            <p:ph type="title"/>
          </p:nvPr>
        </p:nvSpPr>
        <p:spPr>
          <a:xfrm>
            <a:off x="116485" y="2712675"/>
            <a:ext cx="5311200" cy="18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Youth Climate Communication &amp; Action</a:t>
            </a:r>
            <a:endParaRPr sz="4700"/>
          </a:p>
        </p:txBody>
      </p:sp>
      <p:sp>
        <p:nvSpPr>
          <p:cNvPr id="298" name="Google Shape;298;p38"/>
          <p:cNvSpPr txBox="1"/>
          <p:nvPr>
            <p:ph idx="1" type="subTitle"/>
          </p:nvPr>
        </p:nvSpPr>
        <p:spPr>
          <a:xfrm>
            <a:off x="152606" y="832000"/>
            <a:ext cx="2434500" cy="6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47"/>
          <p:cNvGrpSpPr/>
          <p:nvPr/>
        </p:nvGrpSpPr>
        <p:grpSpPr>
          <a:xfrm>
            <a:off x="4189156" y="3771734"/>
            <a:ext cx="765679" cy="1142155"/>
            <a:chOff x="7350525" y="918771"/>
            <a:chExt cx="622200" cy="928129"/>
          </a:xfrm>
        </p:grpSpPr>
        <p:sp>
          <p:nvSpPr>
            <p:cNvPr id="422" name="Google Shape;422;p47"/>
            <p:cNvSpPr/>
            <p:nvPr/>
          </p:nvSpPr>
          <p:spPr>
            <a:xfrm rot="5400000">
              <a:off x="7350525" y="1224700"/>
              <a:ext cx="622200" cy="622200"/>
            </a:xfrm>
            <a:prstGeom prst="pie">
              <a:avLst>
                <a:gd fmla="val 5399541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3" name="Google Shape;423;p47"/>
            <p:cNvSpPr/>
            <p:nvPr/>
          </p:nvSpPr>
          <p:spPr>
            <a:xfrm>
              <a:off x="7527375" y="918771"/>
              <a:ext cx="268500" cy="2685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4" name="Google Shape;424;p47"/>
          <p:cNvGrpSpPr/>
          <p:nvPr/>
        </p:nvGrpSpPr>
        <p:grpSpPr>
          <a:xfrm>
            <a:off x="1247656" y="2497984"/>
            <a:ext cx="765679" cy="1142155"/>
            <a:chOff x="7350525" y="918771"/>
            <a:chExt cx="622200" cy="928129"/>
          </a:xfrm>
        </p:grpSpPr>
        <p:sp>
          <p:nvSpPr>
            <p:cNvPr id="425" name="Google Shape;425;p47"/>
            <p:cNvSpPr/>
            <p:nvPr/>
          </p:nvSpPr>
          <p:spPr>
            <a:xfrm rot="5400000">
              <a:off x="7350525" y="1224700"/>
              <a:ext cx="622200" cy="622200"/>
            </a:xfrm>
            <a:prstGeom prst="pie">
              <a:avLst>
                <a:gd fmla="val 5399541" name="adj1"/>
                <a:gd fmla="val 1620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6" name="Google Shape;426;p47"/>
            <p:cNvSpPr/>
            <p:nvPr/>
          </p:nvSpPr>
          <p:spPr>
            <a:xfrm>
              <a:off x="7527375" y="918771"/>
              <a:ext cx="268500" cy="2685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27" name="Google Shape;427;p47"/>
          <p:cNvSpPr txBox="1"/>
          <p:nvPr>
            <p:ph idx="4294967295" type="title"/>
          </p:nvPr>
        </p:nvSpPr>
        <p:spPr>
          <a:xfrm>
            <a:off x="959850" y="186950"/>
            <a:ext cx="7224300" cy="11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Participation &amp; Power</a:t>
            </a:r>
            <a:endParaRPr sz="4000"/>
          </a:p>
        </p:txBody>
      </p:sp>
      <p:grpSp>
        <p:nvGrpSpPr>
          <p:cNvPr id="428" name="Google Shape;428;p47"/>
          <p:cNvGrpSpPr/>
          <p:nvPr/>
        </p:nvGrpSpPr>
        <p:grpSpPr>
          <a:xfrm>
            <a:off x="2600206" y="1574909"/>
            <a:ext cx="765679" cy="1142155"/>
            <a:chOff x="7350525" y="918771"/>
            <a:chExt cx="622200" cy="928129"/>
          </a:xfrm>
        </p:grpSpPr>
        <p:sp>
          <p:nvSpPr>
            <p:cNvPr id="429" name="Google Shape;429;p47"/>
            <p:cNvSpPr/>
            <p:nvPr/>
          </p:nvSpPr>
          <p:spPr>
            <a:xfrm rot="5400000">
              <a:off x="7350525" y="1224700"/>
              <a:ext cx="622200" cy="622200"/>
            </a:xfrm>
            <a:prstGeom prst="pie">
              <a:avLst>
                <a:gd fmla="val 5399541" name="adj1"/>
                <a:gd fmla="val 1620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0" name="Google Shape;430;p47"/>
            <p:cNvSpPr/>
            <p:nvPr/>
          </p:nvSpPr>
          <p:spPr>
            <a:xfrm>
              <a:off x="7527375" y="918771"/>
              <a:ext cx="268500" cy="2685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31" name="Google Shape;431;p47"/>
          <p:cNvGrpSpPr/>
          <p:nvPr/>
        </p:nvGrpSpPr>
        <p:grpSpPr>
          <a:xfrm>
            <a:off x="4189143" y="1429584"/>
            <a:ext cx="765679" cy="1142155"/>
            <a:chOff x="7350525" y="918771"/>
            <a:chExt cx="622200" cy="928129"/>
          </a:xfrm>
        </p:grpSpPr>
        <p:sp>
          <p:nvSpPr>
            <p:cNvPr id="432" name="Google Shape;432;p47"/>
            <p:cNvSpPr/>
            <p:nvPr/>
          </p:nvSpPr>
          <p:spPr>
            <a:xfrm rot="5400000">
              <a:off x="7350525" y="1224700"/>
              <a:ext cx="622200" cy="622200"/>
            </a:xfrm>
            <a:prstGeom prst="pie">
              <a:avLst>
                <a:gd fmla="val 5399541" name="adj1"/>
                <a:gd fmla="val 1620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3" name="Google Shape;433;p47"/>
            <p:cNvSpPr/>
            <p:nvPr/>
          </p:nvSpPr>
          <p:spPr>
            <a:xfrm>
              <a:off x="7527375" y="918771"/>
              <a:ext cx="268500" cy="2685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34" name="Google Shape;434;p47"/>
          <p:cNvGrpSpPr/>
          <p:nvPr/>
        </p:nvGrpSpPr>
        <p:grpSpPr>
          <a:xfrm>
            <a:off x="5632631" y="1574909"/>
            <a:ext cx="765679" cy="1142155"/>
            <a:chOff x="7350525" y="918771"/>
            <a:chExt cx="622200" cy="928129"/>
          </a:xfrm>
        </p:grpSpPr>
        <p:sp>
          <p:nvSpPr>
            <p:cNvPr id="435" name="Google Shape;435;p47"/>
            <p:cNvSpPr/>
            <p:nvPr/>
          </p:nvSpPr>
          <p:spPr>
            <a:xfrm rot="5400000">
              <a:off x="7350525" y="1224700"/>
              <a:ext cx="622200" cy="622200"/>
            </a:xfrm>
            <a:prstGeom prst="pie">
              <a:avLst>
                <a:gd fmla="val 5399541" name="adj1"/>
                <a:gd fmla="val 1620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6" name="Google Shape;436;p47"/>
            <p:cNvSpPr/>
            <p:nvPr/>
          </p:nvSpPr>
          <p:spPr>
            <a:xfrm>
              <a:off x="7527375" y="918771"/>
              <a:ext cx="268500" cy="2685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37" name="Google Shape;437;p47"/>
          <p:cNvGrpSpPr/>
          <p:nvPr/>
        </p:nvGrpSpPr>
        <p:grpSpPr>
          <a:xfrm>
            <a:off x="7130656" y="2437359"/>
            <a:ext cx="765679" cy="1142155"/>
            <a:chOff x="7350525" y="918771"/>
            <a:chExt cx="622200" cy="928129"/>
          </a:xfrm>
        </p:grpSpPr>
        <p:sp>
          <p:nvSpPr>
            <p:cNvPr id="438" name="Google Shape;438;p47"/>
            <p:cNvSpPr/>
            <p:nvPr/>
          </p:nvSpPr>
          <p:spPr>
            <a:xfrm rot="5400000">
              <a:off x="7350525" y="1224700"/>
              <a:ext cx="622200" cy="622200"/>
            </a:xfrm>
            <a:prstGeom prst="pie">
              <a:avLst>
                <a:gd fmla="val 5399541" name="adj1"/>
                <a:gd fmla="val 1620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9" name="Google Shape;439;p47"/>
            <p:cNvSpPr/>
            <p:nvPr/>
          </p:nvSpPr>
          <p:spPr>
            <a:xfrm>
              <a:off x="7527375" y="918771"/>
              <a:ext cx="268500" cy="2685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440" name="Google Shape;440;p47"/>
          <p:cNvCxnSpPr/>
          <p:nvPr/>
        </p:nvCxnSpPr>
        <p:spPr>
          <a:xfrm>
            <a:off x="2189875" y="3374450"/>
            <a:ext cx="1831500" cy="763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41" name="Google Shape;441;p47"/>
          <p:cNvCxnSpPr/>
          <p:nvPr/>
        </p:nvCxnSpPr>
        <p:spPr>
          <a:xfrm>
            <a:off x="3203000" y="2525000"/>
            <a:ext cx="1013100" cy="1231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42" name="Google Shape;442;p47"/>
          <p:cNvCxnSpPr/>
          <p:nvPr/>
        </p:nvCxnSpPr>
        <p:spPr>
          <a:xfrm>
            <a:off x="4561488" y="2397638"/>
            <a:ext cx="21000" cy="1221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43" name="Google Shape;443;p47"/>
          <p:cNvCxnSpPr/>
          <p:nvPr/>
        </p:nvCxnSpPr>
        <p:spPr>
          <a:xfrm flipH="1" rot="10800000">
            <a:off x="4813600" y="2509350"/>
            <a:ext cx="1155900" cy="1247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44" name="Google Shape;444;p47"/>
          <p:cNvCxnSpPr/>
          <p:nvPr/>
        </p:nvCxnSpPr>
        <p:spPr>
          <a:xfrm flipH="1" rot="10800000">
            <a:off x="4998063" y="3319925"/>
            <a:ext cx="1930200" cy="842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8"/>
          <p:cNvSpPr txBox="1"/>
          <p:nvPr>
            <p:ph idx="1" type="subTitle"/>
          </p:nvPr>
        </p:nvSpPr>
        <p:spPr>
          <a:xfrm>
            <a:off x="2197675" y="769050"/>
            <a:ext cx="6595500" cy="40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</a:t>
            </a:r>
            <a:r>
              <a:rPr lang="en" sz="1800"/>
              <a:t>. What does youth empowerment mean in the context of our actual practice—not as an idea, but as something we helped (or didn’t) foster?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What has felt like authentic </a:t>
            </a:r>
            <a:r>
              <a:rPr b="1" lang="en" sz="1800"/>
              <a:t>youth participatory </a:t>
            </a:r>
            <a:r>
              <a:rPr lang="en" sz="1800"/>
              <a:t>work?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3. What role did you (grad students or instructors) play in it?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4. How about the opposite – what has felt inauthentic?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5. Did power-dynamics shift across the different sessions? How so? What enabled it?</a:t>
            </a:r>
            <a:endParaRPr sz="1800"/>
          </a:p>
        </p:txBody>
      </p:sp>
      <p:grpSp>
        <p:nvGrpSpPr>
          <p:cNvPr id="450" name="Google Shape;450;p48"/>
          <p:cNvGrpSpPr/>
          <p:nvPr/>
        </p:nvGrpSpPr>
        <p:grpSpPr>
          <a:xfrm rot="1800160">
            <a:off x="807698" y="1985700"/>
            <a:ext cx="770572" cy="1324499"/>
            <a:chOff x="4255371" y="3397062"/>
            <a:chExt cx="508200" cy="883625"/>
          </a:xfrm>
        </p:grpSpPr>
        <p:sp>
          <p:nvSpPr>
            <p:cNvPr id="451" name="Google Shape;451;p48"/>
            <p:cNvSpPr/>
            <p:nvPr/>
          </p:nvSpPr>
          <p:spPr>
            <a:xfrm rot="-7589">
              <a:off x="4441513" y="3966137"/>
              <a:ext cx="135900" cy="314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" name="Google Shape;452;p48"/>
            <p:cNvSpPr/>
            <p:nvPr/>
          </p:nvSpPr>
          <p:spPr>
            <a:xfrm>
              <a:off x="4255371" y="3397062"/>
              <a:ext cx="508200" cy="508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3" name="Google Shape;453;p48"/>
            <p:cNvSpPr/>
            <p:nvPr/>
          </p:nvSpPr>
          <p:spPr>
            <a:xfrm>
              <a:off x="4306062" y="3447763"/>
              <a:ext cx="406800" cy="4068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454" name="Google Shape;454;p48"/>
            <p:cNvCxnSpPr/>
            <p:nvPr/>
          </p:nvCxnSpPr>
          <p:spPr>
            <a:xfrm flipH="1" rot="9760697">
              <a:off x="4557984" y="3547114"/>
              <a:ext cx="63479" cy="17810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5" name="Google Shape;455;p48"/>
            <p:cNvCxnSpPr/>
            <p:nvPr/>
          </p:nvCxnSpPr>
          <p:spPr>
            <a:xfrm flipH="1" rot="10685451">
              <a:off x="4540829" y="3619938"/>
              <a:ext cx="9005" cy="11229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56" name="Google Shape;456;p48"/>
          <p:cNvSpPr txBox="1"/>
          <p:nvPr/>
        </p:nvSpPr>
        <p:spPr>
          <a:xfrm>
            <a:off x="740000" y="119850"/>
            <a:ext cx="54093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bit.ly/ypar_power25</a:t>
            </a:r>
            <a:endParaRPr b="1" sz="1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9"/>
          <p:cNvSpPr txBox="1"/>
          <p:nvPr/>
        </p:nvSpPr>
        <p:spPr>
          <a:xfrm>
            <a:off x="2150925" y="2069100"/>
            <a:ext cx="47538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Debrief</a:t>
            </a:r>
            <a:endParaRPr b="1" sz="4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0"/>
          <p:cNvSpPr txBox="1"/>
          <p:nvPr/>
        </p:nvSpPr>
        <p:spPr>
          <a:xfrm>
            <a:off x="1509300" y="2069100"/>
            <a:ext cx="61254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Talk paper?</a:t>
            </a:r>
            <a:endParaRPr b="1" sz="4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Check-In Activity</a:t>
            </a:r>
            <a:endParaRPr/>
          </a:p>
        </p:txBody>
      </p:sp>
      <p:sp>
        <p:nvSpPr>
          <p:cNvPr id="304" name="Google Shape;304;p39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Reading Debrief</a:t>
            </a:r>
            <a:endParaRPr/>
          </a:p>
        </p:txBody>
      </p:sp>
      <p:sp>
        <p:nvSpPr>
          <p:cNvPr id="305" name="Google Shape;305;p39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06" name="Google Shape;306;p39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Debrief &amp; Share Out</a:t>
            </a:r>
            <a:endParaRPr/>
          </a:p>
        </p:txBody>
      </p:sp>
      <p:sp>
        <p:nvSpPr>
          <p:cNvPr id="307" name="Google Shape;307;p39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Mapping Power Activity</a:t>
            </a:r>
            <a:endParaRPr/>
          </a:p>
        </p:txBody>
      </p:sp>
      <p:sp>
        <p:nvSpPr>
          <p:cNvPr id="308" name="Google Shape;308;p39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Options (Paper/Planning/Etc.)</a:t>
            </a:r>
            <a:endParaRPr/>
          </a:p>
        </p:txBody>
      </p:sp>
      <p:sp>
        <p:nvSpPr>
          <p:cNvPr id="309" name="Google Shape;309;p39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Break!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was yesterday?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050" y="1812000"/>
            <a:ext cx="4797896" cy="346225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0" name="Google Shape;320;p41"/>
          <p:cNvSpPr txBox="1"/>
          <p:nvPr>
            <p:ph idx="4294967295" type="title"/>
          </p:nvPr>
        </p:nvSpPr>
        <p:spPr>
          <a:xfrm>
            <a:off x="1742250" y="186950"/>
            <a:ext cx="5659500" cy="11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Ojala &amp; Lakew (2017)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/>
          <p:nvPr/>
        </p:nvSpPr>
        <p:spPr>
          <a:xfrm>
            <a:off x="244425" y="1214425"/>
            <a:ext cx="4183800" cy="474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Teens’ </a:t>
            </a: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perceived </a:t>
            </a:r>
            <a:r>
              <a:rPr lang="en">
                <a:latin typeface="DM Sans"/>
                <a:ea typeface="DM Sans"/>
                <a:cs typeface="DM Sans"/>
                <a:sym typeface="DM Sans"/>
              </a:rPr>
              <a:t>lack of power (e.g., can’t vote)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6" name="Google Shape;326;p42"/>
          <p:cNvSpPr/>
          <p:nvPr/>
        </p:nvSpPr>
        <p:spPr>
          <a:xfrm>
            <a:off x="4732950" y="342900"/>
            <a:ext cx="4183800" cy="5592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Factors for Higher “Climate Engagement”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7" name="Google Shape;327;p42"/>
          <p:cNvSpPr/>
          <p:nvPr/>
        </p:nvSpPr>
        <p:spPr>
          <a:xfrm>
            <a:off x="4732950" y="1214425"/>
            <a:ext cx="4183800" cy="474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Problem-focused coping strategies 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8" name="Google Shape;328;p42"/>
          <p:cNvSpPr/>
          <p:nvPr/>
        </p:nvSpPr>
        <p:spPr>
          <a:xfrm>
            <a:off x="244425" y="342900"/>
            <a:ext cx="4183800" cy="55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Factors for Lower “Climate Engagement”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9" name="Google Shape;329;p42"/>
          <p:cNvSpPr/>
          <p:nvPr/>
        </p:nvSpPr>
        <p:spPr>
          <a:xfrm>
            <a:off x="4732950" y="1810456"/>
            <a:ext cx="4183800" cy="474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Social networks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0" name="Google Shape;330;p42"/>
          <p:cNvSpPr/>
          <p:nvPr/>
        </p:nvSpPr>
        <p:spPr>
          <a:xfrm>
            <a:off x="5883850" y="2407794"/>
            <a:ext cx="3032700" cy="2712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Online Discussions (Peers)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31" name="Google Shape;331;p42"/>
          <p:cNvCxnSpPr/>
          <p:nvPr/>
        </p:nvCxnSpPr>
        <p:spPr>
          <a:xfrm>
            <a:off x="5244850" y="2310162"/>
            <a:ext cx="639000" cy="261600"/>
          </a:xfrm>
          <a:prstGeom prst="bentConnector3">
            <a:avLst>
              <a:gd fmla="val 1213" name="adj1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332" name="Google Shape;332;p42"/>
          <p:cNvCxnSpPr>
            <a:endCxn id="333" idx="1"/>
          </p:cNvCxnSpPr>
          <p:nvPr/>
        </p:nvCxnSpPr>
        <p:spPr>
          <a:xfrm>
            <a:off x="5252650" y="2543226"/>
            <a:ext cx="631200" cy="347100"/>
          </a:xfrm>
          <a:prstGeom prst="bentConnector3">
            <a:avLst>
              <a:gd fmla="val -8" name="adj1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33" name="Google Shape;333;p42"/>
          <p:cNvSpPr/>
          <p:nvPr/>
        </p:nvSpPr>
        <p:spPr>
          <a:xfrm>
            <a:off x="5883850" y="2754726"/>
            <a:ext cx="3032700" cy="2712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Teachers + Parents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4" name="Google Shape;334;p42"/>
          <p:cNvSpPr/>
          <p:nvPr/>
        </p:nvSpPr>
        <p:spPr>
          <a:xfrm>
            <a:off x="4732950" y="3155004"/>
            <a:ext cx="4183800" cy="474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Art-Based approaches**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5" name="Google Shape;335;p42"/>
          <p:cNvSpPr txBox="1"/>
          <p:nvPr/>
        </p:nvSpPr>
        <p:spPr>
          <a:xfrm>
            <a:off x="154243" y="4699325"/>
            <a:ext cx="73974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*not a lot of quantified evidence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**objective information might be less influenced by personal bias than information based on opinions or politics.</a:t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6" name="Google Shape;336;p42"/>
          <p:cNvSpPr/>
          <p:nvPr/>
        </p:nvSpPr>
        <p:spPr>
          <a:xfrm>
            <a:off x="4732950" y="3758979"/>
            <a:ext cx="4183800" cy="474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Connecting to economic costs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7" name="Google Shape;337;p42"/>
          <p:cNvSpPr/>
          <p:nvPr/>
        </p:nvSpPr>
        <p:spPr>
          <a:xfrm>
            <a:off x="244425" y="1810450"/>
            <a:ext cx="4183800" cy="474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Youth’s perception of climate change as distant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8" name="Google Shape;338;p42"/>
          <p:cNvSpPr/>
          <p:nvPr/>
        </p:nvSpPr>
        <p:spPr>
          <a:xfrm>
            <a:off x="244425" y="2406475"/>
            <a:ext cx="4183800" cy="474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Prior skepticism*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9" name="Google Shape;339;p42"/>
          <p:cNvSpPr txBox="1"/>
          <p:nvPr/>
        </p:nvSpPr>
        <p:spPr>
          <a:xfrm>
            <a:off x="1043600" y="3185907"/>
            <a:ext cx="33846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Are any of these factors coming up in your work and discussion with the youth at Sayre? How has it affected your action/research projects?</a:t>
            </a:r>
            <a:endParaRPr b="1"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40" name="Google Shape;340;p42"/>
          <p:cNvGrpSpPr/>
          <p:nvPr/>
        </p:nvGrpSpPr>
        <p:grpSpPr>
          <a:xfrm rot="1800263">
            <a:off x="351001" y="3454642"/>
            <a:ext cx="456506" cy="784636"/>
            <a:chOff x="4255371" y="3397062"/>
            <a:chExt cx="508200" cy="883625"/>
          </a:xfrm>
        </p:grpSpPr>
        <p:sp>
          <p:nvSpPr>
            <p:cNvPr id="341" name="Google Shape;341;p42"/>
            <p:cNvSpPr/>
            <p:nvPr/>
          </p:nvSpPr>
          <p:spPr>
            <a:xfrm rot="-7589">
              <a:off x="4441513" y="3966137"/>
              <a:ext cx="135900" cy="314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4255371" y="3397062"/>
              <a:ext cx="508200" cy="508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3" name="Google Shape;343;p42"/>
            <p:cNvSpPr/>
            <p:nvPr/>
          </p:nvSpPr>
          <p:spPr>
            <a:xfrm>
              <a:off x="4306062" y="3447763"/>
              <a:ext cx="406800" cy="4068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344" name="Google Shape;344;p42"/>
            <p:cNvCxnSpPr/>
            <p:nvPr/>
          </p:nvCxnSpPr>
          <p:spPr>
            <a:xfrm flipH="1" rot="9760697">
              <a:off x="4557984" y="3547114"/>
              <a:ext cx="63479" cy="17810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5" name="Google Shape;345;p42"/>
            <p:cNvCxnSpPr/>
            <p:nvPr/>
          </p:nvCxnSpPr>
          <p:spPr>
            <a:xfrm flipH="1" rot="10685451">
              <a:off x="4540829" y="3619938"/>
              <a:ext cx="9005" cy="11229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/>
          <p:nvPr/>
        </p:nvSpPr>
        <p:spPr>
          <a:xfrm>
            <a:off x="1185088" y="485325"/>
            <a:ext cx="2678100" cy="1229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We need more rigorous research in arts-based </a:t>
            </a:r>
            <a:r>
              <a:rPr lang="en">
                <a:latin typeface="DM Sans"/>
                <a:ea typeface="DM Sans"/>
                <a:cs typeface="DM Sans"/>
                <a:sym typeface="DM Sans"/>
              </a:rPr>
              <a:t>approaches</a:t>
            </a:r>
            <a:r>
              <a:rPr lang="en">
                <a:latin typeface="DM Sans"/>
                <a:ea typeface="DM Sans"/>
                <a:cs typeface="DM Sans"/>
                <a:sym typeface="DM Sans"/>
              </a:rPr>
              <a:t>!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1" name="Google Shape;351;p43"/>
          <p:cNvSpPr/>
          <p:nvPr/>
        </p:nvSpPr>
        <p:spPr>
          <a:xfrm>
            <a:off x="5280813" y="485325"/>
            <a:ext cx="2678100" cy="1229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Informing is easier than engaging… participatory methods might help.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2" name="Google Shape;352;p43"/>
          <p:cNvSpPr/>
          <p:nvPr/>
        </p:nvSpPr>
        <p:spPr>
          <a:xfrm>
            <a:off x="3232938" y="2001525"/>
            <a:ext cx="2678100" cy="1229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Media is complex and uneven… different youth process media </a:t>
            </a:r>
            <a:r>
              <a:rPr lang="en">
                <a:latin typeface="DM Sans"/>
                <a:ea typeface="DM Sans"/>
                <a:cs typeface="DM Sans"/>
                <a:sym typeface="DM Sans"/>
              </a:rPr>
              <a:t>differently</a:t>
            </a:r>
            <a:r>
              <a:rPr lang="en">
                <a:latin typeface="DM Sans"/>
                <a:ea typeface="DM Sans"/>
                <a:cs typeface="DM Sans"/>
                <a:sym typeface="DM Sans"/>
              </a:rPr>
              <a:t>. 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3" name="Google Shape;353;p43"/>
          <p:cNvSpPr/>
          <p:nvPr/>
        </p:nvSpPr>
        <p:spPr>
          <a:xfrm>
            <a:off x="1185088" y="3517725"/>
            <a:ext cx="2678100" cy="1229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Youth care! But need support from peers, parents, an teachers to surface conversation.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4" name="Google Shape;354;p43"/>
          <p:cNvSpPr/>
          <p:nvPr/>
        </p:nvSpPr>
        <p:spPr>
          <a:xfrm>
            <a:off x="5382163" y="3517725"/>
            <a:ext cx="2678100" cy="1229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We need to discuss speculative futures to foster both critical mindsets and hope in youth.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 txBox="1"/>
          <p:nvPr>
            <p:ph idx="4294967295" type="title"/>
          </p:nvPr>
        </p:nvSpPr>
        <p:spPr>
          <a:xfrm>
            <a:off x="1742250" y="186950"/>
            <a:ext cx="5659500" cy="11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Trott (2024)</a:t>
            </a:r>
            <a:endParaRPr sz="4000"/>
          </a:p>
        </p:txBody>
      </p:sp>
      <p:pic>
        <p:nvPicPr>
          <p:cNvPr id="360" name="Google Shape;3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050" y="1835975"/>
            <a:ext cx="4797899" cy="336208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/>
          <p:nvPr>
            <p:ph idx="4294967295" type="subTitle"/>
          </p:nvPr>
        </p:nvSpPr>
        <p:spPr>
          <a:xfrm>
            <a:off x="154113" y="2712375"/>
            <a:ext cx="2586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Youth’s Intergenerational Frustration</a:t>
            </a:r>
            <a:endParaRPr sz="1800"/>
          </a:p>
        </p:txBody>
      </p:sp>
      <p:sp>
        <p:nvSpPr>
          <p:cNvPr id="366" name="Google Shape;366;p45"/>
          <p:cNvSpPr txBox="1"/>
          <p:nvPr>
            <p:ph idx="4294967295" type="subTitle"/>
          </p:nvPr>
        </p:nvSpPr>
        <p:spPr>
          <a:xfrm>
            <a:off x="3280200" y="2748885"/>
            <a:ext cx="258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Need for Adult Solidarity and Action</a:t>
            </a:r>
            <a:endParaRPr sz="1800"/>
          </a:p>
        </p:txBody>
      </p:sp>
      <p:sp>
        <p:nvSpPr>
          <p:cNvPr id="367" name="Google Shape;367;p45"/>
          <p:cNvSpPr txBox="1"/>
          <p:nvPr>
            <p:ph idx="4294967295" type="subTitle"/>
          </p:nvPr>
        </p:nvSpPr>
        <p:spPr>
          <a:xfrm>
            <a:off x="6406288" y="2748885"/>
            <a:ext cx="2583600" cy="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Emotional Labor and Burnout</a:t>
            </a:r>
            <a:endParaRPr sz="1800"/>
          </a:p>
        </p:txBody>
      </p:sp>
      <p:grpSp>
        <p:nvGrpSpPr>
          <p:cNvPr id="368" name="Google Shape;368;p45"/>
          <p:cNvGrpSpPr/>
          <p:nvPr/>
        </p:nvGrpSpPr>
        <p:grpSpPr>
          <a:xfrm>
            <a:off x="584273" y="1425364"/>
            <a:ext cx="1729368" cy="1450387"/>
            <a:chOff x="7350525" y="918771"/>
            <a:chExt cx="1106654" cy="928129"/>
          </a:xfrm>
        </p:grpSpPr>
        <p:grpSp>
          <p:nvGrpSpPr>
            <p:cNvPr id="369" name="Google Shape;369;p45"/>
            <p:cNvGrpSpPr/>
            <p:nvPr/>
          </p:nvGrpSpPr>
          <p:grpSpPr>
            <a:xfrm>
              <a:off x="7350525" y="918771"/>
              <a:ext cx="622200" cy="928129"/>
              <a:chOff x="7350525" y="918771"/>
              <a:chExt cx="622200" cy="928129"/>
            </a:xfrm>
          </p:grpSpPr>
          <p:sp>
            <p:nvSpPr>
              <p:cNvPr id="370" name="Google Shape;370;p45"/>
              <p:cNvSpPr/>
              <p:nvPr/>
            </p:nvSpPr>
            <p:spPr>
              <a:xfrm rot="5400000">
                <a:off x="7350525" y="1224700"/>
                <a:ext cx="622200" cy="622200"/>
              </a:xfrm>
              <a:prstGeom prst="pie">
                <a:avLst>
                  <a:gd fmla="val 5399541" name="adj1"/>
                  <a:gd fmla="val 16200000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71" name="Google Shape;371;p45"/>
              <p:cNvSpPr/>
              <p:nvPr/>
            </p:nvSpPr>
            <p:spPr>
              <a:xfrm>
                <a:off x="7527375" y="918771"/>
                <a:ext cx="268500" cy="2685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72" name="Google Shape;372;p45"/>
            <p:cNvGrpSpPr/>
            <p:nvPr/>
          </p:nvGrpSpPr>
          <p:grpSpPr>
            <a:xfrm>
              <a:off x="8037779" y="1104259"/>
              <a:ext cx="419400" cy="639168"/>
              <a:chOff x="8037779" y="1104259"/>
              <a:chExt cx="419400" cy="639168"/>
            </a:xfrm>
          </p:grpSpPr>
          <p:sp>
            <p:nvSpPr>
              <p:cNvPr id="373" name="Google Shape;373;p45"/>
              <p:cNvSpPr/>
              <p:nvPr/>
            </p:nvSpPr>
            <p:spPr>
              <a:xfrm rot="5400000">
                <a:off x="8037779" y="1324026"/>
                <a:ext cx="419400" cy="419400"/>
              </a:xfrm>
              <a:prstGeom prst="pie">
                <a:avLst>
                  <a:gd fmla="val 5399541" name="adj1"/>
                  <a:gd fmla="val 16200000" name="adj2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74" name="Google Shape;374;p45"/>
              <p:cNvSpPr/>
              <p:nvPr/>
            </p:nvSpPr>
            <p:spPr>
              <a:xfrm>
                <a:off x="8157029" y="1104259"/>
                <a:ext cx="180900" cy="1809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375" name="Google Shape;375;p45"/>
          <p:cNvGrpSpPr/>
          <p:nvPr/>
        </p:nvGrpSpPr>
        <p:grpSpPr>
          <a:xfrm>
            <a:off x="3375091" y="1485237"/>
            <a:ext cx="2204816" cy="1330658"/>
            <a:chOff x="405875" y="2363109"/>
            <a:chExt cx="1537850" cy="928129"/>
          </a:xfrm>
        </p:grpSpPr>
        <p:grpSp>
          <p:nvGrpSpPr>
            <p:cNvPr id="376" name="Google Shape;376;p45"/>
            <p:cNvGrpSpPr/>
            <p:nvPr/>
          </p:nvGrpSpPr>
          <p:grpSpPr>
            <a:xfrm>
              <a:off x="955650" y="2458163"/>
              <a:ext cx="438300" cy="305325"/>
              <a:chOff x="964525" y="2458163"/>
              <a:chExt cx="438300" cy="305325"/>
            </a:xfrm>
          </p:grpSpPr>
          <p:grpSp>
            <p:nvGrpSpPr>
              <p:cNvPr id="377" name="Google Shape;377;p45"/>
              <p:cNvGrpSpPr/>
              <p:nvPr/>
            </p:nvGrpSpPr>
            <p:grpSpPr>
              <a:xfrm>
                <a:off x="964525" y="2458163"/>
                <a:ext cx="438300" cy="154200"/>
                <a:chOff x="964525" y="2458163"/>
                <a:chExt cx="438300" cy="154200"/>
              </a:xfrm>
            </p:grpSpPr>
            <p:cxnSp>
              <p:nvCxnSpPr>
                <p:cNvPr id="378" name="Google Shape;378;p45"/>
                <p:cNvCxnSpPr/>
                <p:nvPr/>
              </p:nvCxnSpPr>
              <p:spPr>
                <a:xfrm>
                  <a:off x="964525" y="2535263"/>
                  <a:ext cx="304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79" name="Google Shape;379;p45"/>
                <p:cNvSpPr/>
                <p:nvPr/>
              </p:nvSpPr>
              <p:spPr>
                <a:xfrm rot="5400000">
                  <a:off x="1258975" y="2468513"/>
                  <a:ext cx="154200" cy="133500"/>
                </a:xfrm>
                <a:prstGeom prst="triangle">
                  <a:avLst>
                    <a:gd fmla="val 50000" name="adj"/>
                  </a:avLst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</p:grpSp>
          <p:grpSp>
            <p:nvGrpSpPr>
              <p:cNvPr id="380" name="Google Shape;380;p45"/>
              <p:cNvGrpSpPr/>
              <p:nvPr/>
            </p:nvGrpSpPr>
            <p:grpSpPr>
              <a:xfrm>
                <a:off x="964525" y="2609288"/>
                <a:ext cx="438300" cy="154200"/>
                <a:chOff x="964525" y="2609288"/>
                <a:chExt cx="438300" cy="154200"/>
              </a:xfrm>
            </p:grpSpPr>
            <p:cxnSp>
              <p:nvCxnSpPr>
                <p:cNvPr id="381" name="Google Shape;381;p45"/>
                <p:cNvCxnSpPr/>
                <p:nvPr/>
              </p:nvCxnSpPr>
              <p:spPr>
                <a:xfrm rot="10800000">
                  <a:off x="1098025" y="2686388"/>
                  <a:ext cx="304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82" name="Google Shape;382;p45"/>
                <p:cNvSpPr/>
                <p:nvPr/>
              </p:nvSpPr>
              <p:spPr>
                <a:xfrm rot="-5400000">
                  <a:off x="954175" y="2619638"/>
                  <a:ext cx="154200" cy="133500"/>
                </a:xfrm>
                <a:prstGeom prst="triangle">
                  <a:avLst>
                    <a:gd fmla="val 50000" name="adj"/>
                  </a:avLst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</p:grpSp>
        </p:grpSp>
        <p:grpSp>
          <p:nvGrpSpPr>
            <p:cNvPr id="383" name="Google Shape;383;p45"/>
            <p:cNvGrpSpPr/>
            <p:nvPr/>
          </p:nvGrpSpPr>
          <p:grpSpPr>
            <a:xfrm>
              <a:off x="405875" y="2363109"/>
              <a:ext cx="622200" cy="928129"/>
              <a:chOff x="7350525" y="918771"/>
              <a:chExt cx="622200" cy="928129"/>
            </a:xfrm>
          </p:grpSpPr>
          <p:sp>
            <p:nvSpPr>
              <p:cNvPr id="384" name="Google Shape;384;p45"/>
              <p:cNvSpPr/>
              <p:nvPr/>
            </p:nvSpPr>
            <p:spPr>
              <a:xfrm rot="5400000">
                <a:off x="7350525" y="1224700"/>
                <a:ext cx="622200" cy="622200"/>
              </a:xfrm>
              <a:prstGeom prst="pie">
                <a:avLst>
                  <a:gd fmla="val 5399541" name="adj1"/>
                  <a:gd fmla="val 16200000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5" name="Google Shape;385;p45"/>
              <p:cNvSpPr/>
              <p:nvPr/>
            </p:nvSpPr>
            <p:spPr>
              <a:xfrm>
                <a:off x="7527375" y="918771"/>
                <a:ext cx="268500" cy="2685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86" name="Google Shape;386;p45"/>
            <p:cNvGrpSpPr/>
            <p:nvPr/>
          </p:nvGrpSpPr>
          <p:grpSpPr>
            <a:xfrm>
              <a:off x="1321525" y="2363109"/>
              <a:ext cx="622200" cy="928129"/>
              <a:chOff x="7350525" y="918771"/>
              <a:chExt cx="622200" cy="928129"/>
            </a:xfrm>
          </p:grpSpPr>
          <p:sp>
            <p:nvSpPr>
              <p:cNvPr id="387" name="Google Shape;387;p45"/>
              <p:cNvSpPr/>
              <p:nvPr/>
            </p:nvSpPr>
            <p:spPr>
              <a:xfrm rot="5400000">
                <a:off x="7350525" y="1224700"/>
                <a:ext cx="622200" cy="622200"/>
              </a:xfrm>
              <a:prstGeom prst="pie">
                <a:avLst>
                  <a:gd fmla="val 5399541" name="adj1"/>
                  <a:gd fmla="val 16200000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8" name="Google Shape;388;p45"/>
              <p:cNvSpPr/>
              <p:nvPr/>
            </p:nvSpPr>
            <p:spPr>
              <a:xfrm>
                <a:off x="7527375" y="918771"/>
                <a:ext cx="268500" cy="2685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389" name="Google Shape;389;p45"/>
          <p:cNvGrpSpPr/>
          <p:nvPr/>
        </p:nvGrpSpPr>
        <p:grpSpPr>
          <a:xfrm flipH="1">
            <a:off x="7044272" y="1281435"/>
            <a:ext cx="1307662" cy="1213073"/>
            <a:chOff x="2545513" y="2082614"/>
            <a:chExt cx="939750" cy="871774"/>
          </a:xfrm>
        </p:grpSpPr>
        <p:grpSp>
          <p:nvGrpSpPr>
            <p:cNvPr id="390" name="Google Shape;390;p45"/>
            <p:cNvGrpSpPr/>
            <p:nvPr/>
          </p:nvGrpSpPr>
          <p:grpSpPr>
            <a:xfrm>
              <a:off x="2545513" y="2354613"/>
              <a:ext cx="939750" cy="599775"/>
              <a:chOff x="2545513" y="2354613"/>
              <a:chExt cx="939750" cy="599775"/>
            </a:xfrm>
          </p:grpSpPr>
          <p:sp>
            <p:nvSpPr>
              <p:cNvPr id="391" name="Google Shape;391;p45"/>
              <p:cNvSpPr/>
              <p:nvPr/>
            </p:nvSpPr>
            <p:spPr>
              <a:xfrm>
                <a:off x="2545513" y="2757288"/>
                <a:ext cx="196800" cy="197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2" name="Google Shape;392;p45"/>
              <p:cNvSpPr/>
              <p:nvPr/>
            </p:nvSpPr>
            <p:spPr>
              <a:xfrm>
                <a:off x="2793175" y="2575351"/>
                <a:ext cx="196800" cy="378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3" name="Google Shape;393;p45"/>
              <p:cNvSpPr/>
              <p:nvPr/>
            </p:nvSpPr>
            <p:spPr>
              <a:xfrm>
                <a:off x="3040813" y="2490813"/>
                <a:ext cx="196800" cy="463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4" name="Google Shape;394;p45"/>
              <p:cNvSpPr/>
              <p:nvPr/>
            </p:nvSpPr>
            <p:spPr>
              <a:xfrm>
                <a:off x="3288463" y="2354613"/>
                <a:ext cx="196800" cy="599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95" name="Google Shape;395;p45"/>
            <p:cNvGrpSpPr/>
            <p:nvPr/>
          </p:nvGrpSpPr>
          <p:grpSpPr>
            <a:xfrm>
              <a:off x="2615263" y="2082614"/>
              <a:ext cx="800263" cy="460438"/>
              <a:chOff x="2615263" y="2206150"/>
              <a:chExt cx="800263" cy="460438"/>
            </a:xfrm>
          </p:grpSpPr>
          <p:sp>
            <p:nvSpPr>
              <p:cNvPr id="396" name="Google Shape;396;p45"/>
              <p:cNvSpPr/>
              <p:nvPr/>
            </p:nvSpPr>
            <p:spPr>
              <a:xfrm>
                <a:off x="2615263" y="2609288"/>
                <a:ext cx="57300" cy="5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7" name="Google Shape;397;p45"/>
              <p:cNvSpPr/>
              <p:nvPr/>
            </p:nvSpPr>
            <p:spPr>
              <a:xfrm>
                <a:off x="2862925" y="2386675"/>
                <a:ext cx="57300" cy="5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8" name="Google Shape;398;p45"/>
              <p:cNvSpPr/>
              <p:nvPr/>
            </p:nvSpPr>
            <p:spPr>
              <a:xfrm>
                <a:off x="3110575" y="2386663"/>
                <a:ext cx="57300" cy="5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9" name="Google Shape;399;p45"/>
              <p:cNvSpPr/>
              <p:nvPr/>
            </p:nvSpPr>
            <p:spPr>
              <a:xfrm>
                <a:off x="3358225" y="2206150"/>
                <a:ext cx="57300" cy="57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400" name="Google Shape;400;p45"/>
              <p:cNvCxnSpPr/>
              <p:nvPr/>
            </p:nvCxnSpPr>
            <p:spPr>
              <a:xfrm flipH="1" rot="10800000">
                <a:off x="2642416" y="2414884"/>
                <a:ext cx="250800" cy="222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1" name="Google Shape;401;p45"/>
              <p:cNvCxnSpPr/>
              <p:nvPr/>
            </p:nvCxnSpPr>
            <p:spPr>
              <a:xfrm>
                <a:off x="2891275" y="2415613"/>
                <a:ext cx="249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2" name="Google Shape;402;p45"/>
              <p:cNvCxnSpPr/>
              <p:nvPr/>
            </p:nvCxnSpPr>
            <p:spPr>
              <a:xfrm flipH="1" rot="10800000">
                <a:off x="3140375" y="2233825"/>
                <a:ext cx="255000" cy="184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8" name="Google Shape;408;p46"/>
          <p:cNvGrpSpPr/>
          <p:nvPr/>
        </p:nvGrpSpPr>
        <p:grpSpPr>
          <a:xfrm>
            <a:off x="499850" y="288349"/>
            <a:ext cx="3583736" cy="2072965"/>
            <a:chOff x="4002327" y="1746286"/>
            <a:chExt cx="1019700" cy="572058"/>
          </a:xfrm>
        </p:grpSpPr>
        <p:sp>
          <p:nvSpPr>
            <p:cNvPr id="409" name="Google Shape;409;p46"/>
            <p:cNvSpPr/>
            <p:nvPr/>
          </p:nvSpPr>
          <p:spPr>
            <a:xfrm rot="10800000">
              <a:off x="4800817" y="2230443"/>
              <a:ext cx="114900" cy="87900"/>
            </a:xfrm>
            <a:prstGeom prst="rtTriangle">
              <a:avLst/>
            </a:prstGeom>
            <a:solidFill>
              <a:schemeClr val="lt2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 u="sng">
                <a:solidFill>
                  <a:schemeClr val="dk1"/>
                </a:solidFill>
              </a:endParaRPr>
            </a:p>
          </p:txBody>
        </p:sp>
        <p:sp>
          <p:nvSpPr>
            <p:cNvPr id="410" name="Google Shape;410;p46"/>
            <p:cNvSpPr/>
            <p:nvPr/>
          </p:nvSpPr>
          <p:spPr>
            <a:xfrm>
              <a:off x="4002327" y="1746286"/>
              <a:ext cx="1019700" cy="4842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rPr>
                <a:t>This is our world and this is our future, and the sad thing is that I'm 15 and I need to start worrying about whether I'm gonna have a planet for my kids to live on and my grandkids, which is really terrifying. But it's also really motivating for me, because I know that I wanna change this world</a:t>
              </a:r>
              <a:endPara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11" name="Google Shape;411;p46"/>
          <p:cNvGrpSpPr/>
          <p:nvPr/>
        </p:nvGrpSpPr>
        <p:grpSpPr>
          <a:xfrm>
            <a:off x="5125500" y="1200150"/>
            <a:ext cx="3583736" cy="2435938"/>
            <a:chOff x="4002327" y="1646119"/>
            <a:chExt cx="1019700" cy="672224"/>
          </a:xfrm>
        </p:grpSpPr>
        <p:sp>
          <p:nvSpPr>
            <p:cNvPr id="412" name="Google Shape;412;p46"/>
            <p:cNvSpPr/>
            <p:nvPr/>
          </p:nvSpPr>
          <p:spPr>
            <a:xfrm rot="10800000">
              <a:off x="4800817" y="2230443"/>
              <a:ext cx="114900" cy="87900"/>
            </a:xfrm>
            <a:prstGeom prst="rtTriangle">
              <a:avLst/>
            </a:prstGeom>
            <a:solidFill>
              <a:schemeClr val="accent2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 u="sng">
                <a:solidFill>
                  <a:schemeClr val="dk1"/>
                </a:solidFill>
              </a:endParaRPr>
            </a:p>
          </p:txBody>
        </p:sp>
        <p:sp>
          <p:nvSpPr>
            <p:cNvPr id="413" name="Google Shape;413;p46"/>
            <p:cNvSpPr/>
            <p:nvPr/>
          </p:nvSpPr>
          <p:spPr>
            <a:xfrm>
              <a:off x="4002327" y="1646119"/>
              <a:ext cx="1019700" cy="5844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rPr>
                <a:t>I find activism to be very empowering and inspiring and something that I really enjoy doing. But I think there are times when I feel like I shouldn't need to be doing this. I shouldn't have to be 16 years old and ... fighting for the future of the planet. </a:t>
              </a:r>
              <a:r>
                <a:rPr b="1" lang="en" sz="1200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rPr>
                <a:t>I feel like other people, adults should be doing that and we should be able to live the childhoods and youth that we want to.</a:t>
              </a:r>
              <a:endParaRPr b="1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14" name="Google Shape;414;p46"/>
          <p:cNvGrpSpPr/>
          <p:nvPr/>
        </p:nvGrpSpPr>
        <p:grpSpPr>
          <a:xfrm>
            <a:off x="1147500" y="2828925"/>
            <a:ext cx="3583736" cy="2015088"/>
            <a:chOff x="4002327" y="1762257"/>
            <a:chExt cx="1019700" cy="556086"/>
          </a:xfrm>
        </p:grpSpPr>
        <p:sp>
          <p:nvSpPr>
            <p:cNvPr id="415" name="Google Shape;415;p46"/>
            <p:cNvSpPr/>
            <p:nvPr/>
          </p:nvSpPr>
          <p:spPr>
            <a:xfrm rot="10800000">
              <a:off x="4800817" y="2230443"/>
              <a:ext cx="114900" cy="87900"/>
            </a:xfrm>
            <a:prstGeom prst="rtTriangle">
              <a:avLst/>
            </a:prstGeom>
            <a:solidFill>
              <a:schemeClr val="accen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 u="sng">
                <a:solidFill>
                  <a:schemeClr val="dk1"/>
                </a:solidFill>
              </a:endParaRPr>
            </a:p>
          </p:txBody>
        </p:sp>
        <p:sp>
          <p:nvSpPr>
            <p:cNvPr id="416" name="Google Shape;416;p46"/>
            <p:cNvSpPr/>
            <p:nvPr/>
          </p:nvSpPr>
          <p:spPr>
            <a:xfrm>
              <a:off x="4002327" y="1762257"/>
              <a:ext cx="1019700" cy="4683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rPr>
                <a:t>The dynamic should change. I think that youth should be invited onto more ... councils and advisory boards in the government. And their voice should be included in the decision-making process as much as possible—or, even more than adults.</a:t>
              </a:r>
              <a:endParaRPr b="1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fessional Development #2">
  <a:themeElements>
    <a:clrScheme name="Simple Light">
      <a:dk1>
        <a:srgbClr val="000000"/>
      </a:dk1>
      <a:lt1>
        <a:srgbClr val="FCEFE5"/>
      </a:lt1>
      <a:dk2>
        <a:srgbClr val="A47FA7"/>
      </a:dk2>
      <a:lt2>
        <a:srgbClr val="2170F2"/>
      </a:lt2>
      <a:accent1>
        <a:srgbClr val="FFD966"/>
      </a:accent1>
      <a:accent2>
        <a:srgbClr val="CC0000"/>
      </a:accent2>
      <a:accent3>
        <a:srgbClr val="646464"/>
      </a:accent3>
      <a:accent4>
        <a:srgbClr val="FFFFFF"/>
      </a:accent4>
      <a:accent5>
        <a:srgbClr val="3D0B37"/>
      </a:accent5>
      <a:accent6>
        <a:srgbClr val="63264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