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10a995d7b0_1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10a995d7b0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10a995d7b0_1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10a995d7b0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10a995d7b0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10a995d7b0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12 min 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dd33cb8cc7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dd33cb8cc7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12 min 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10a995d7b0_1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10a995d7b0_1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12 min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10a995d7b0_1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10a995d7b0_1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12-15 min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10a995d7b0_1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10a995d7b0_1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50 min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docs.google.com/document/d/1_jpJNGiBdmfOtW1w1PcztVWa9hXG9PTicj5B4GLG1Sc/edit?usp=shar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338625" y="1941297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Formative Research </a:t>
            </a:r>
            <a:endParaRPr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27633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8"/>
              <a:buNone/>
            </a:pPr>
            <a:r>
              <a:rPr b="1" i="1" lang="en-GB" sz="2082"/>
              <a:t>YPAR Seminar Discussion</a:t>
            </a:r>
            <a:endParaRPr b="1" i="1" sz="2082"/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8"/>
              <a:buNone/>
            </a:pPr>
            <a:r>
              <a:t/>
            </a:r>
            <a:endParaRPr i="1" sz="1882"/>
          </a:p>
        </p:txBody>
      </p:sp>
      <p:sp>
        <p:nvSpPr>
          <p:cNvPr id="87" name="Google Shape;87;p13"/>
          <p:cNvSpPr txBox="1"/>
          <p:nvPr/>
        </p:nvSpPr>
        <p:spPr>
          <a:xfrm>
            <a:off x="2949675" y="3148825"/>
            <a:ext cx="3000000" cy="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82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March 6, 2025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D2227"/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4"/>
          <p:cNvPicPr preferRelativeResize="0"/>
          <p:nvPr/>
        </p:nvPicPr>
        <p:blipFill rotWithShape="1">
          <a:blip r:embed="rId3">
            <a:alphaModFix/>
          </a:blip>
          <a:srcRect b="12510" l="0" r="12510" t="0"/>
          <a:stretch/>
        </p:blipFill>
        <p:spPr>
          <a:xfrm>
            <a:off x="1844250" y="-250625"/>
            <a:ext cx="4672300" cy="467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Research Brainstorm Exercise (30 min)  </a:t>
            </a:r>
            <a:endParaRPr/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311700" y="684300"/>
            <a:ext cx="8672400" cy="389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50"/>
          </a:p>
          <a:p>
            <a:pPr indent="-322262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-GB" sz="5900"/>
              <a:t>In your teams, identify:</a:t>
            </a:r>
            <a:endParaRPr sz="5900"/>
          </a:p>
          <a:p>
            <a:pPr indent="-3222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GB" sz="5900"/>
              <a:t>A </a:t>
            </a:r>
            <a:r>
              <a:rPr lang="en-GB" sz="5900"/>
              <a:t>research question that you will hypothetically pursue </a:t>
            </a:r>
            <a:endParaRPr sz="5900"/>
          </a:p>
          <a:p>
            <a:pPr indent="-3222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GB" sz="5900"/>
              <a:t>An action-based project that you will hypothetically pursue </a:t>
            </a:r>
            <a:endParaRPr sz="5900"/>
          </a:p>
          <a:p>
            <a:pPr indent="-32226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 sz="5900"/>
              <a:t>For the research question:</a:t>
            </a:r>
            <a:endParaRPr sz="5900"/>
          </a:p>
          <a:p>
            <a:pPr indent="-3222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GB" sz="5900"/>
              <a:t>What methodology from the readings (or beyond) can you see being employed? </a:t>
            </a:r>
            <a:endParaRPr sz="5900"/>
          </a:p>
          <a:p>
            <a:pPr indent="-3222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GB" sz="5900"/>
              <a:t>What are the steps and </a:t>
            </a:r>
            <a:r>
              <a:rPr lang="en-GB" sz="5900"/>
              <a:t>resources</a:t>
            </a:r>
            <a:r>
              <a:rPr lang="en-GB" sz="5900"/>
              <a:t> needed?</a:t>
            </a:r>
            <a:endParaRPr sz="5900"/>
          </a:p>
          <a:p>
            <a:pPr indent="-3222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GB" sz="5900"/>
              <a:t>What are the anticipated challenges in using these methods? What are possible solutions to overcoming them?</a:t>
            </a:r>
            <a:endParaRPr sz="5900"/>
          </a:p>
          <a:p>
            <a:pPr indent="-32226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 sz="5900"/>
              <a:t>For the action-based project:</a:t>
            </a:r>
            <a:endParaRPr sz="5900"/>
          </a:p>
          <a:p>
            <a:pPr indent="-3222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GB" sz="5900"/>
              <a:t>What would be the goal of the project? </a:t>
            </a:r>
            <a:endParaRPr sz="5900"/>
          </a:p>
          <a:p>
            <a:pPr indent="-3222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GB" sz="5900"/>
              <a:t>What would be the steps &amp; </a:t>
            </a:r>
            <a:r>
              <a:rPr lang="en-GB" sz="5900"/>
              <a:t>resources</a:t>
            </a:r>
            <a:r>
              <a:rPr lang="en-GB" sz="5900"/>
              <a:t> needed?</a:t>
            </a:r>
            <a:endParaRPr sz="5900"/>
          </a:p>
          <a:p>
            <a:pPr indent="-322262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GB" sz="5900"/>
              <a:t>What are the anticipated challenges and corresponding solutions?</a:t>
            </a:r>
            <a:endParaRPr sz="5900"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5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1460075" y="526350"/>
            <a:ext cx="7930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800"/>
              <a:t>Sharing &amp; Reflection (12 min)</a:t>
            </a:r>
            <a:endParaRPr sz="3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/>
          <p:nvPr>
            <p:ph type="title"/>
          </p:nvPr>
        </p:nvSpPr>
        <p:spPr>
          <a:xfrm>
            <a:off x="2529925" y="526350"/>
            <a:ext cx="6220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800"/>
              <a:t>Stretch Break (5 min)</a:t>
            </a:r>
            <a:endParaRPr sz="3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March 5th Engagement Session Reflections (12 min) </a:t>
            </a:r>
            <a:endParaRPr/>
          </a:p>
        </p:txBody>
      </p:sp>
      <p:sp>
        <p:nvSpPr>
          <p:cNvPr id="114" name="Google Shape;114;p18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500"/>
              <a:t>How do it go? +/</a:t>
            </a:r>
            <a:r>
              <a:rPr lang="en-GB" sz="2400">
                <a:solidFill>
                  <a:srgbClr val="1F1F1F"/>
                </a:solidFill>
                <a:highlight>
                  <a:srgbClr val="FFFFFF"/>
                </a:highlight>
              </a:rPr>
              <a:t>Δ</a:t>
            </a:r>
            <a:endParaRPr sz="250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500"/>
              <a:t>Feedback from students?</a:t>
            </a:r>
            <a:endParaRPr sz="250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500"/>
              <a:t>How should this inform our next steps?</a:t>
            </a:r>
            <a:endParaRPr sz="250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9"/>
          <p:cNvSpPr txBox="1"/>
          <p:nvPr>
            <p:ph idx="2" type="body"/>
          </p:nvPr>
        </p:nvSpPr>
        <p:spPr>
          <a:xfrm>
            <a:off x="4885325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u="sng"/>
              <a:t>Our Trajectory </a:t>
            </a:r>
            <a:endParaRPr sz="1400" u="sng"/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SzPts val="1400"/>
              <a:buChar char="●"/>
            </a:pPr>
            <a:r>
              <a:rPr lang="en-GB" sz="1400"/>
              <a:t>Session 1: Getting to know each other &amp; intro to YPARC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 sz="1400"/>
              <a:t>Session 2: Intro to climate impacts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 sz="1400"/>
              <a:t>Session 3: Community agreements; heat/greenness equity mapping; brainstorm problems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 sz="1400"/>
              <a:t>Session 4: Brainstorming problems &amp; Resources/Solutions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 sz="1400"/>
              <a:t>Session 5: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 sz="1400"/>
              <a:t>Session 6: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 sz="1400"/>
              <a:t>Session 7: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 sz="1400"/>
              <a:t>Session 8: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 sz="1400"/>
              <a:t>Session 9: 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 sz="1400"/>
              <a:t>Session 10 (if we have a makeup):</a:t>
            </a:r>
            <a:endParaRPr sz="1400"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19"/>
          <p:cNvSpPr txBox="1"/>
          <p:nvPr>
            <p:ph idx="2" type="body"/>
          </p:nvPr>
        </p:nvSpPr>
        <p:spPr>
          <a:xfrm>
            <a:off x="191525" y="336450"/>
            <a:ext cx="4178100" cy="460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4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42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3047" u="sng">
                <a:solidFill>
                  <a:schemeClr val="dk1"/>
                </a:solidFill>
              </a:rPr>
              <a:t>Original plan</a:t>
            </a:r>
            <a:endParaRPr sz="3047" u="sng">
              <a:solidFill>
                <a:schemeClr val="dk1"/>
              </a:solidFill>
            </a:endParaRPr>
          </a:p>
          <a:p>
            <a:pPr indent="-307821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GB" sz="2626">
                <a:solidFill>
                  <a:schemeClr val="dk1"/>
                </a:solidFill>
              </a:rPr>
              <a:t>Sessio</a:t>
            </a:r>
            <a:r>
              <a:rPr lang="en-GB" sz="2900">
                <a:solidFill>
                  <a:schemeClr val="dk1"/>
                </a:solidFill>
              </a:rPr>
              <a:t>n 1: </a:t>
            </a:r>
            <a:r>
              <a:rPr lang="en-GB" sz="2900">
                <a:solidFill>
                  <a:schemeClr val="dk1"/>
                </a:solidFill>
              </a:rPr>
              <a:t>Getting to know each other &amp; intro to YPARC</a:t>
            </a:r>
            <a:endParaRPr sz="2900">
              <a:solidFill>
                <a:schemeClr val="dk1"/>
              </a:solidFill>
            </a:endParaRPr>
          </a:p>
          <a:p>
            <a:pPr indent="-316071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GB" sz="2900">
                <a:solidFill>
                  <a:schemeClr val="dk1"/>
                </a:solidFill>
              </a:rPr>
              <a:t>Session 2: Break Community agreements</a:t>
            </a:r>
            <a:endParaRPr sz="2900">
              <a:solidFill>
                <a:schemeClr val="dk1"/>
              </a:solidFill>
            </a:endParaRPr>
          </a:p>
          <a:p>
            <a:pPr indent="-316071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GB" sz="2900">
                <a:solidFill>
                  <a:schemeClr val="dk1"/>
                </a:solidFill>
              </a:rPr>
              <a:t>Session 3: Brainstorm problems  &amp; solutions</a:t>
            </a:r>
            <a:endParaRPr sz="2900">
              <a:solidFill>
                <a:schemeClr val="dk1"/>
              </a:solidFill>
            </a:endParaRPr>
          </a:p>
          <a:p>
            <a:pPr indent="-316071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GB" sz="2900">
                <a:solidFill>
                  <a:schemeClr val="dk1"/>
                </a:solidFill>
              </a:rPr>
              <a:t>Session 4: Develop research question &amp; brainstorm ideas for how to test it; logic model</a:t>
            </a:r>
            <a:endParaRPr sz="2900">
              <a:solidFill>
                <a:schemeClr val="dk1"/>
              </a:solidFill>
            </a:endParaRPr>
          </a:p>
          <a:p>
            <a:pPr indent="-316071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GB" sz="2900">
                <a:solidFill>
                  <a:schemeClr val="dk1"/>
                </a:solidFill>
              </a:rPr>
              <a:t>Session 5: Final plan for testing research question</a:t>
            </a:r>
            <a:endParaRPr sz="2900">
              <a:solidFill>
                <a:schemeClr val="dk1"/>
              </a:solidFill>
            </a:endParaRPr>
          </a:p>
          <a:p>
            <a:pPr indent="-316071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GB" sz="2900">
                <a:solidFill>
                  <a:schemeClr val="dk1"/>
                </a:solidFill>
              </a:rPr>
              <a:t>Session 6: Implement plan for testing research question</a:t>
            </a:r>
            <a:endParaRPr sz="2900">
              <a:solidFill>
                <a:schemeClr val="dk1"/>
              </a:solidFill>
            </a:endParaRPr>
          </a:p>
          <a:p>
            <a:pPr indent="-316071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GB" sz="2900">
                <a:solidFill>
                  <a:schemeClr val="dk1"/>
                </a:solidFill>
              </a:rPr>
              <a:t>Session 7: Implement plan for testing research question </a:t>
            </a:r>
            <a:endParaRPr sz="2900">
              <a:solidFill>
                <a:schemeClr val="dk1"/>
              </a:solidFill>
            </a:endParaRPr>
          </a:p>
          <a:p>
            <a:pPr indent="-316071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GB" sz="2900">
                <a:solidFill>
                  <a:schemeClr val="dk1"/>
                </a:solidFill>
              </a:rPr>
              <a:t>Session 8: Analyze data </a:t>
            </a:r>
            <a:endParaRPr sz="2900">
              <a:solidFill>
                <a:schemeClr val="dk1"/>
              </a:solidFill>
            </a:endParaRPr>
          </a:p>
          <a:p>
            <a:pPr indent="-316071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GB" sz="2900">
                <a:solidFill>
                  <a:schemeClr val="dk1"/>
                </a:solidFill>
              </a:rPr>
              <a:t>Session 9: Interpret findings and summarize them; presentation prep</a:t>
            </a:r>
            <a:endParaRPr sz="2900">
              <a:solidFill>
                <a:schemeClr val="dk1"/>
              </a:solidFill>
            </a:endParaRPr>
          </a:p>
          <a:p>
            <a:pPr indent="-316071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GB" sz="2900">
                <a:solidFill>
                  <a:schemeClr val="dk1"/>
                </a:solidFill>
              </a:rPr>
              <a:t>Session 10: Presentation Prep</a:t>
            </a:r>
            <a:endParaRPr sz="2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21" name="Google Shape;121;p19"/>
          <p:cNvSpPr txBox="1"/>
          <p:nvPr/>
        </p:nvSpPr>
        <p:spPr>
          <a:xfrm>
            <a:off x="6540875" y="3060200"/>
            <a:ext cx="2112300" cy="9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1800">
                <a:solidFill>
                  <a:schemeClr val="accent5"/>
                </a:solidFill>
                <a:latin typeface="Roboto"/>
                <a:ea typeface="Roboto"/>
                <a:cs typeface="Roboto"/>
                <a:sym typeface="Roboto"/>
              </a:rPr>
              <a:t>Research? </a:t>
            </a:r>
            <a:endParaRPr i="1" sz="1800">
              <a:solidFill>
                <a:schemeClr val="accent5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1800">
                <a:solidFill>
                  <a:schemeClr val="accent5"/>
                </a:solidFill>
                <a:latin typeface="Roboto"/>
                <a:ea typeface="Roboto"/>
                <a:cs typeface="Roboto"/>
                <a:sym typeface="Roboto"/>
              </a:rPr>
              <a:t>Action? </a:t>
            </a:r>
            <a:endParaRPr i="1" sz="1800">
              <a:solidFill>
                <a:schemeClr val="accent5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800">
              <a:solidFill>
                <a:schemeClr val="accent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2" name="Google Shape;122;p19"/>
          <p:cNvSpPr txBox="1"/>
          <p:nvPr>
            <p:ph type="title"/>
          </p:nvPr>
        </p:nvSpPr>
        <p:spPr>
          <a:xfrm>
            <a:off x="-1979725" y="116400"/>
            <a:ext cx="8520600" cy="60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2000"/>
              <a:t>Moving forward, what are our goals?</a:t>
            </a:r>
            <a:r>
              <a:rPr lang="en-GB" sz="2200"/>
              <a:t>  </a:t>
            </a:r>
            <a:endParaRPr sz="22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Looking Forward </a:t>
            </a:r>
            <a:endParaRPr/>
          </a:p>
        </p:txBody>
      </p:sp>
      <p:sp>
        <p:nvSpPr>
          <p:cNvPr id="128" name="Google Shape;128;p20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Plan Engagement Session Outline (15 min)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 u="sng">
                <a:solidFill>
                  <a:schemeClr val="hlink"/>
                </a:solidFill>
                <a:hlinkClick r:id="rId3"/>
              </a:rPr>
              <a:t>https://docs.google.com/document/d/1_jpJNGiBdmfOtW1w1PcztVWa9hXG9PTicj5B4GLG1Sc/edit?usp=sharing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How do we want to structure the next session? What are our goals?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Who do does what?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Plan specific activities in teams (25 min)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Course Final Project (5 min)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